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55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215" y="379704"/>
            <a:ext cx="8343569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F305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43B7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43B7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43B7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5777" y="223456"/>
            <a:ext cx="7932445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43B78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3094824"/>
            <a:ext cx="8061959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696200" y="304801"/>
            <a:ext cx="1330325" cy="219868"/>
          </a:xfrm>
          <a:custGeom>
            <a:avLst/>
            <a:gdLst/>
            <a:ahLst/>
            <a:cxnLst/>
            <a:rect l="l" t="t" r="r" b="b"/>
            <a:pathLst>
              <a:path w="8569325" h="2005329">
                <a:moveTo>
                  <a:pt x="8569083" y="0"/>
                </a:moveTo>
                <a:lnTo>
                  <a:pt x="0" y="0"/>
                </a:lnTo>
                <a:lnTo>
                  <a:pt x="0" y="2005190"/>
                </a:lnTo>
                <a:lnTo>
                  <a:pt x="4284726" y="2005190"/>
                </a:lnTo>
                <a:lnTo>
                  <a:pt x="8569083" y="2005190"/>
                </a:lnTo>
                <a:lnTo>
                  <a:pt x="8569083" y="0"/>
                </a:lnTo>
                <a:close/>
              </a:path>
            </a:pathLst>
          </a:custGeom>
          <a:solidFill>
            <a:srgbClr val="FBFAF8">
              <a:alpha val="88999"/>
            </a:srgbClr>
          </a:solidFill>
        </p:spPr>
        <p:txBody>
          <a:bodyPr wrap="square" lIns="0" tIns="0" rIns="0" bIns="0" rtlCol="0"/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613" y="990600"/>
            <a:ext cx="814832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5250">
              <a:lnSpc>
                <a:spcPct val="100000"/>
              </a:lnSpc>
              <a:spcBef>
                <a:spcPts val="100"/>
              </a:spcBef>
            </a:pPr>
            <a:r>
              <a:rPr sz="2800" spc="-10" dirty="0" smtClean="0">
                <a:solidFill>
                  <a:srgbClr val="3F3051"/>
                </a:solidFill>
                <a:latin typeface="Arial Black"/>
                <a:cs typeface="Arial Black"/>
              </a:rPr>
              <a:t>МЕТОДЫ</a:t>
            </a:r>
            <a:r>
              <a:rPr sz="2800" spc="-15" dirty="0" smtClean="0">
                <a:solidFill>
                  <a:srgbClr val="3F3051"/>
                </a:solidFill>
                <a:latin typeface="Arial Black"/>
                <a:cs typeface="Arial Black"/>
              </a:rPr>
              <a:t> </a:t>
            </a:r>
            <a:r>
              <a:rPr sz="2800" spc="-10" dirty="0" smtClean="0">
                <a:solidFill>
                  <a:srgbClr val="3F3051"/>
                </a:solidFill>
                <a:latin typeface="Arial Black"/>
                <a:cs typeface="Arial Black"/>
              </a:rPr>
              <a:t>ВЫЯВЛЕНИЯ,</a:t>
            </a:r>
            <a:r>
              <a:rPr sz="2800" spc="-5" dirty="0" smtClean="0">
                <a:solidFill>
                  <a:srgbClr val="3F3051"/>
                </a:solidFill>
                <a:latin typeface="Arial Black"/>
                <a:cs typeface="Arial Black"/>
              </a:rPr>
              <a:t> </a:t>
            </a:r>
            <a:r>
              <a:rPr sz="2800" spc="-10" dirty="0" smtClean="0">
                <a:solidFill>
                  <a:srgbClr val="3F3051"/>
                </a:solidFill>
                <a:latin typeface="Arial Black"/>
                <a:cs typeface="Arial Black"/>
              </a:rPr>
              <a:t>ПРЕКРАЩЕНИЯ </a:t>
            </a:r>
            <a:r>
              <a:rPr sz="2800" spc="-915" dirty="0" smtClean="0">
                <a:solidFill>
                  <a:srgbClr val="3F3051"/>
                </a:solidFill>
                <a:latin typeface="Arial Black"/>
                <a:cs typeface="Arial Black"/>
              </a:rPr>
              <a:t> </a:t>
            </a:r>
            <a:r>
              <a:rPr sz="2800" dirty="0" smtClean="0">
                <a:solidFill>
                  <a:srgbClr val="3F3051"/>
                </a:solidFill>
                <a:latin typeface="Arial Black"/>
                <a:cs typeface="Arial Black"/>
              </a:rPr>
              <a:t>И</a:t>
            </a:r>
            <a:r>
              <a:rPr sz="2800" spc="-15" dirty="0" smtClean="0">
                <a:solidFill>
                  <a:srgbClr val="3F3051"/>
                </a:solidFill>
                <a:latin typeface="Arial Black"/>
                <a:cs typeface="Arial Black"/>
              </a:rPr>
              <a:t> </a:t>
            </a:r>
            <a:r>
              <a:rPr sz="2800" spc="-10" dirty="0" smtClean="0">
                <a:solidFill>
                  <a:srgbClr val="3F3051"/>
                </a:solidFill>
                <a:latin typeface="Arial Black"/>
                <a:cs typeface="Arial Black"/>
              </a:rPr>
              <a:t>ПРОФИЛАКТИКИ БУЛЛИНГА</a:t>
            </a:r>
            <a:r>
              <a:rPr sz="2800" spc="-20" dirty="0" smtClean="0">
                <a:solidFill>
                  <a:srgbClr val="3F3051"/>
                </a:solidFill>
                <a:latin typeface="Arial Black"/>
                <a:cs typeface="Arial Black"/>
              </a:rPr>
              <a:t> </a:t>
            </a:r>
            <a:r>
              <a:rPr sz="2800" dirty="0" smtClean="0">
                <a:solidFill>
                  <a:srgbClr val="3F3051"/>
                </a:solidFill>
                <a:latin typeface="Arial Black"/>
                <a:cs typeface="Arial Black"/>
              </a:rPr>
              <a:t>В</a:t>
            </a:r>
            <a:r>
              <a:rPr sz="2800" spc="-10" dirty="0" smtClean="0">
                <a:solidFill>
                  <a:srgbClr val="3F3051"/>
                </a:solidFill>
                <a:latin typeface="Arial Black"/>
                <a:cs typeface="Arial Black"/>
              </a:rPr>
              <a:t> ШКОЛЕ</a:t>
            </a:r>
            <a:endParaRPr sz="2800" dirty="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6037" y="3642842"/>
            <a:ext cx="3568319" cy="26474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75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244" y="0"/>
                </a:moveTo>
                <a:lnTo>
                  <a:pt x="0" y="0"/>
                </a:lnTo>
                <a:lnTo>
                  <a:pt x="0" y="1142644"/>
                </a:lnTo>
                <a:lnTo>
                  <a:pt x="4114800" y="1142644"/>
                </a:lnTo>
                <a:lnTo>
                  <a:pt x="8229244" y="1142644"/>
                </a:lnTo>
                <a:lnTo>
                  <a:pt x="8229244" y="0"/>
                </a:lnTo>
                <a:close/>
              </a:path>
            </a:pathLst>
          </a:custGeom>
          <a:solidFill>
            <a:srgbClr val="DBE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6570" marR="5080" indent="-175450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Как </a:t>
            </a:r>
            <a:r>
              <a:rPr spc="-5" dirty="0"/>
              <a:t>выявить </a:t>
            </a:r>
            <a:r>
              <a:rPr spc="-10" dirty="0"/>
              <a:t>травлю </a:t>
            </a:r>
            <a:r>
              <a:rPr spc="-40" dirty="0"/>
              <a:t>(буллинг) </a:t>
            </a:r>
            <a:r>
              <a:rPr dirty="0"/>
              <a:t>- </a:t>
            </a:r>
            <a:r>
              <a:rPr spc="-869" dirty="0"/>
              <a:t> </a:t>
            </a:r>
            <a:r>
              <a:rPr spc="-10" dirty="0"/>
              <a:t>признаки</a:t>
            </a:r>
            <a:r>
              <a:rPr spc="-25" dirty="0"/>
              <a:t> жертвы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893224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539145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5087785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532775"/>
            <a:ext cx="8615045" cy="523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Внезапная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замкнутость;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Изменение привычных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маршрутов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(например,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школу);</a:t>
            </a:r>
            <a:endParaRPr sz="1800">
              <a:latin typeface="Calibri"/>
              <a:cs typeface="Calibri"/>
            </a:endParaRPr>
          </a:p>
          <a:p>
            <a:pPr marL="355600" marR="117475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Синяки</a:t>
            </a:r>
            <a:r>
              <a:rPr sz="1800" dirty="0">
                <a:latin typeface="Calibri"/>
                <a:cs typeface="Calibri"/>
              </a:rPr>
              <a:t> и </a:t>
            </a:r>
            <a:r>
              <a:rPr sz="1800" spc="-5" dirty="0">
                <a:latin typeface="Calibri"/>
                <a:cs typeface="Calibri"/>
              </a:rPr>
              <a:t>царапины, ложь</a:t>
            </a:r>
            <a:r>
              <a:rPr sz="1800" dirty="0">
                <a:latin typeface="Calibri"/>
                <a:cs typeface="Calibri"/>
              </a:rPr>
              <a:t> в </a:t>
            </a:r>
            <a:r>
              <a:rPr sz="1800" spc="-10" dirty="0">
                <a:latin typeface="Calibri"/>
                <a:cs typeface="Calibri"/>
              </a:rPr>
              <a:t>ответ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вопрос, </a:t>
            </a:r>
            <a:r>
              <a:rPr sz="1800" spc="-15" dirty="0">
                <a:latin typeface="Calibri"/>
                <a:cs typeface="Calibri"/>
              </a:rPr>
              <a:t>откуда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взялись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повреждения.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Ребёнок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 </a:t>
            </a:r>
            <a:r>
              <a:rPr sz="1800" spc="-10" dirty="0">
                <a:latin typeface="Calibri"/>
                <a:cs typeface="Calibri"/>
              </a:rPr>
              <a:t>может придумать</a:t>
            </a:r>
            <a:r>
              <a:rPr sz="1800" spc="-5" dirty="0">
                <a:latin typeface="Calibri"/>
                <a:cs typeface="Calibri"/>
              </a:rPr>
              <a:t> объяснение,</a:t>
            </a:r>
            <a:r>
              <a:rPr sz="1800" spc="-15" dirty="0">
                <a:latin typeface="Calibri"/>
                <a:cs typeface="Calibri"/>
              </a:rPr>
              <a:t> говорит,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что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помнит, </a:t>
            </a:r>
            <a:r>
              <a:rPr sz="1800" spc="-10" dirty="0">
                <a:latin typeface="Calibri"/>
                <a:cs typeface="Calibri"/>
              </a:rPr>
              <a:t>как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появились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кровоподтёки;</a:t>
            </a:r>
            <a:endParaRPr sz="1800">
              <a:latin typeface="Calibri"/>
              <a:cs typeface="Calibri"/>
            </a:endParaRPr>
          </a:p>
          <a:p>
            <a:pPr marL="355600" marR="80264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Вырванные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 мясом пуговицы, сломанные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надвое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карандаши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оторванные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карманы;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10" dirty="0">
                <a:latin typeface="Calibri"/>
                <a:cs typeface="Calibri"/>
              </a:rPr>
              <a:t>Часто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"теряющиеся"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вещи,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сломанная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техника;</a:t>
            </a:r>
            <a:endParaRPr sz="1800">
              <a:latin typeface="Calibri"/>
              <a:cs typeface="Calibri"/>
            </a:endParaRPr>
          </a:p>
          <a:p>
            <a:pPr marL="355600" marR="2413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15" dirty="0">
                <a:latin typeface="Calibri"/>
                <a:cs typeface="Calibri"/>
              </a:rPr>
              <a:t>Нежелание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находиться</a:t>
            </a:r>
            <a:r>
              <a:rPr sz="1800" dirty="0">
                <a:latin typeface="Calibri"/>
                <a:cs typeface="Calibri"/>
              </a:rPr>
              <a:t> в </a:t>
            </a:r>
            <a:r>
              <a:rPr sz="1800" spc="-10" dirty="0">
                <a:latin typeface="Calibri"/>
                <a:cs typeface="Calibri"/>
              </a:rPr>
              <a:t>учреждении</a:t>
            </a:r>
            <a:r>
              <a:rPr sz="1800" dirty="0">
                <a:latin typeface="Calibri"/>
                <a:cs typeface="Calibri"/>
              </a:rPr>
              <a:t> или </a:t>
            </a:r>
            <a:r>
              <a:rPr sz="1800" spc="-15" dirty="0">
                <a:latin typeface="Calibri"/>
                <a:cs typeface="Calibri"/>
              </a:rPr>
              <a:t>школе:</a:t>
            </a:r>
            <a:r>
              <a:rPr sz="1800" spc="-5" dirty="0">
                <a:latin typeface="Calibri"/>
                <a:cs typeface="Calibri"/>
              </a:rPr>
              <a:t> пропуски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занятий, </a:t>
            </a:r>
            <a:r>
              <a:rPr sz="1800" spc="-10" dirty="0">
                <a:latin typeface="Calibri"/>
                <a:cs typeface="Calibri"/>
              </a:rPr>
              <a:t>самовольные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уходы,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придумывание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различных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причин для </a:t>
            </a:r>
            <a:r>
              <a:rPr sz="1800" spc="-15" dirty="0">
                <a:latin typeface="Calibri"/>
                <a:cs typeface="Calibri"/>
              </a:rPr>
              <a:t>того,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чтобы</a:t>
            </a:r>
            <a:r>
              <a:rPr sz="1800" spc="-5" dirty="0">
                <a:latin typeface="Calibri"/>
                <a:cs typeface="Calibri"/>
              </a:rPr>
              <a:t> 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находиться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учреждении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школе;</a:t>
            </a:r>
            <a:endParaRPr sz="1800">
              <a:latin typeface="Calibri"/>
              <a:cs typeface="Calibri"/>
            </a:endParaRPr>
          </a:p>
          <a:p>
            <a:pPr marL="355600" marR="61912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Подавленное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настроение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после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общения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сверстниками,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мало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вовсе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говорит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них,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упоминает;</a:t>
            </a:r>
            <a:endParaRPr sz="18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Изменение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пищевого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поведения</a:t>
            </a:r>
            <a:r>
              <a:rPr sz="1800" dirty="0">
                <a:latin typeface="Calibri"/>
                <a:cs typeface="Calibri"/>
              </a:rPr>
              <a:t> -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если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отнимают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еду: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старается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съесть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всё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быстрее,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 ест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сверстниками;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Ссоры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старыми </a:t>
            </a:r>
            <a:r>
              <a:rPr sz="1800" spc="-10" dirty="0">
                <a:latin typeface="Calibri"/>
                <a:cs typeface="Calibri"/>
              </a:rPr>
              <a:t>друзьями,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одиночество,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низкая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самооценка;</a:t>
            </a:r>
            <a:endParaRPr sz="1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Не </a:t>
            </a:r>
            <a:r>
              <a:rPr sz="1800" spc="-10" dirty="0">
                <a:latin typeface="Calibri"/>
                <a:cs typeface="Calibri"/>
              </a:rPr>
              <a:t>стремится</a:t>
            </a:r>
            <a:r>
              <a:rPr sz="1800" spc="-5" dirty="0">
                <a:latin typeface="Calibri"/>
                <a:cs typeface="Calibri"/>
              </a:rPr>
              <a:t> быть со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всеми,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другие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дети </a:t>
            </a:r>
            <a:r>
              <a:rPr sz="1800" spc="-5" dirty="0">
                <a:latin typeface="Calibri"/>
                <a:cs typeface="Calibri"/>
              </a:rPr>
              <a:t>также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зовут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общие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дела;</a:t>
            </a:r>
            <a:endParaRPr sz="1800">
              <a:latin typeface="Calibri"/>
              <a:cs typeface="Calibri"/>
            </a:endParaRPr>
          </a:p>
          <a:p>
            <a:pPr marL="355600" marR="170815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знает,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кому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 </a:t>
            </a:r>
            <a:r>
              <a:rPr sz="1800" spc="-10" dirty="0">
                <a:latin typeface="Calibri"/>
                <a:cs typeface="Calibri"/>
              </a:rPr>
              <a:t>сверстников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можно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обратиться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помощью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(даже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бытовым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вопросам).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0234" y="210234"/>
            <a:ext cx="8436610" cy="1578610"/>
            <a:chOff x="210234" y="210234"/>
            <a:chExt cx="8436610" cy="1578610"/>
          </a:xfrm>
        </p:grpSpPr>
        <p:sp>
          <p:nvSpPr>
            <p:cNvPr id="3" name="object 3"/>
            <p:cNvSpPr/>
            <p:nvPr/>
          </p:nvSpPr>
          <p:spPr>
            <a:xfrm>
              <a:off x="213474" y="213474"/>
              <a:ext cx="8430260" cy="1572260"/>
            </a:xfrm>
            <a:custGeom>
              <a:avLst/>
              <a:gdLst/>
              <a:ahLst/>
              <a:cxnLst/>
              <a:rect l="l" t="t" r="r" b="b"/>
              <a:pathLst>
                <a:path w="8430260" h="1572260">
                  <a:moveTo>
                    <a:pt x="262445" y="0"/>
                  </a:moveTo>
                  <a:lnTo>
                    <a:pt x="194497" y="9001"/>
                  </a:lnTo>
                  <a:lnTo>
                    <a:pt x="131406" y="35280"/>
                  </a:lnTo>
                  <a:lnTo>
                    <a:pt x="76960" y="77000"/>
                  </a:lnTo>
                  <a:lnTo>
                    <a:pt x="35280" y="131051"/>
                  </a:lnTo>
                  <a:lnTo>
                    <a:pt x="9323" y="194270"/>
                  </a:lnTo>
                  <a:lnTo>
                    <a:pt x="368" y="262089"/>
                  </a:lnTo>
                  <a:lnTo>
                    <a:pt x="0" y="1310043"/>
                  </a:lnTo>
                  <a:lnTo>
                    <a:pt x="2272" y="1344392"/>
                  </a:lnTo>
                  <a:lnTo>
                    <a:pt x="20048" y="1410382"/>
                  </a:lnTo>
                  <a:lnTo>
                    <a:pt x="54398" y="1469722"/>
                  </a:lnTo>
                  <a:lnTo>
                    <a:pt x="102617" y="1518089"/>
                  </a:lnTo>
                  <a:lnTo>
                    <a:pt x="161900" y="1552232"/>
                  </a:lnTo>
                  <a:lnTo>
                    <a:pt x="227790" y="1569854"/>
                  </a:lnTo>
                  <a:lnTo>
                    <a:pt x="262089" y="1572120"/>
                  </a:lnTo>
                  <a:lnTo>
                    <a:pt x="8168043" y="1572120"/>
                  </a:lnTo>
                  <a:lnTo>
                    <a:pt x="8235996" y="1563123"/>
                  </a:lnTo>
                  <a:lnTo>
                    <a:pt x="8299081" y="1536839"/>
                  </a:lnTo>
                  <a:lnTo>
                    <a:pt x="8353493" y="1495171"/>
                  </a:lnTo>
                  <a:lnTo>
                    <a:pt x="8395208" y="1441081"/>
                  </a:lnTo>
                  <a:lnTo>
                    <a:pt x="8421169" y="1377862"/>
                  </a:lnTo>
                  <a:lnTo>
                    <a:pt x="8430120" y="1310043"/>
                  </a:lnTo>
                  <a:lnTo>
                    <a:pt x="8430096" y="262089"/>
                  </a:lnTo>
                  <a:lnTo>
                    <a:pt x="8421123" y="194497"/>
                  </a:lnTo>
                  <a:lnTo>
                    <a:pt x="8394839" y="131406"/>
                  </a:lnTo>
                  <a:lnTo>
                    <a:pt x="8353120" y="76955"/>
                  </a:lnTo>
                  <a:lnTo>
                    <a:pt x="8299081" y="35280"/>
                  </a:lnTo>
                  <a:lnTo>
                    <a:pt x="8235862" y="9323"/>
                  </a:lnTo>
                  <a:lnTo>
                    <a:pt x="8168043" y="368"/>
                  </a:lnTo>
                  <a:lnTo>
                    <a:pt x="262445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474" y="213474"/>
              <a:ext cx="8430260" cy="1572260"/>
            </a:xfrm>
            <a:custGeom>
              <a:avLst/>
              <a:gdLst/>
              <a:ahLst/>
              <a:cxnLst/>
              <a:rect l="l" t="t" r="r" b="b"/>
              <a:pathLst>
                <a:path w="8430260" h="1572260">
                  <a:moveTo>
                    <a:pt x="368" y="262089"/>
                  </a:moveTo>
                  <a:lnTo>
                    <a:pt x="2635" y="227790"/>
                  </a:lnTo>
                  <a:lnTo>
                    <a:pt x="9323" y="194270"/>
                  </a:lnTo>
                  <a:lnTo>
                    <a:pt x="35280" y="131051"/>
                  </a:lnTo>
                  <a:lnTo>
                    <a:pt x="77000" y="76955"/>
                  </a:lnTo>
                  <a:lnTo>
                    <a:pt x="131406" y="35280"/>
                  </a:lnTo>
                  <a:lnTo>
                    <a:pt x="194497" y="9001"/>
                  </a:lnTo>
                  <a:lnTo>
                    <a:pt x="262445" y="0"/>
                  </a:lnTo>
                  <a:lnTo>
                    <a:pt x="8168043" y="368"/>
                  </a:lnTo>
                  <a:lnTo>
                    <a:pt x="8235862" y="9323"/>
                  </a:lnTo>
                  <a:lnTo>
                    <a:pt x="8299081" y="35280"/>
                  </a:lnTo>
                  <a:lnTo>
                    <a:pt x="8353171" y="77000"/>
                  </a:lnTo>
                  <a:lnTo>
                    <a:pt x="8394839" y="131406"/>
                  </a:lnTo>
                  <a:lnTo>
                    <a:pt x="8421123" y="194497"/>
                  </a:lnTo>
                  <a:lnTo>
                    <a:pt x="8430120" y="262445"/>
                  </a:lnTo>
                  <a:lnTo>
                    <a:pt x="8430120" y="1310043"/>
                  </a:lnTo>
                  <a:lnTo>
                    <a:pt x="8427854" y="1344342"/>
                  </a:lnTo>
                  <a:lnTo>
                    <a:pt x="8421169" y="1377862"/>
                  </a:lnTo>
                  <a:lnTo>
                    <a:pt x="8395208" y="1441081"/>
                  </a:lnTo>
                  <a:lnTo>
                    <a:pt x="8353493" y="1495171"/>
                  </a:lnTo>
                  <a:lnTo>
                    <a:pt x="8299081" y="1536839"/>
                  </a:lnTo>
                  <a:lnTo>
                    <a:pt x="8235996" y="1563123"/>
                  </a:lnTo>
                  <a:lnTo>
                    <a:pt x="8168043" y="1572120"/>
                  </a:lnTo>
                  <a:lnTo>
                    <a:pt x="262089" y="1572120"/>
                  </a:lnTo>
                  <a:lnTo>
                    <a:pt x="194270" y="1563169"/>
                  </a:lnTo>
                  <a:lnTo>
                    <a:pt x="131051" y="1537208"/>
                  </a:lnTo>
                  <a:lnTo>
                    <a:pt x="76955" y="1495493"/>
                  </a:lnTo>
                  <a:lnTo>
                    <a:pt x="35280" y="1441081"/>
                  </a:lnTo>
                  <a:lnTo>
                    <a:pt x="9001" y="1377996"/>
                  </a:lnTo>
                  <a:lnTo>
                    <a:pt x="0" y="1310043"/>
                  </a:lnTo>
                  <a:lnTo>
                    <a:pt x="368" y="262089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474" y="213474"/>
              <a:ext cx="8430260" cy="1572260"/>
            </a:xfrm>
            <a:custGeom>
              <a:avLst/>
              <a:gdLst/>
              <a:ahLst/>
              <a:cxnLst/>
              <a:rect l="l" t="t" r="r" b="b"/>
              <a:pathLst>
                <a:path w="8430260" h="1572260">
                  <a:moveTo>
                    <a:pt x="262445" y="0"/>
                  </a:moveTo>
                  <a:lnTo>
                    <a:pt x="194497" y="9001"/>
                  </a:lnTo>
                  <a:lnTo>
                    <a:pt x="131406" y="35280"/>
                  </a:lnTo>
                  <a:lnTo>
                    <a:pt x="76960" y="77000"/>
                  </a:lnTo>
                  <a:lnTo>
                    <a:pt x="35280" y="131051"/>
                  </a:lnTo>
                  <a:lnTo>
                    <a:pt x="9323" y="194270"/>
                  </a:lnTo>
                  <a:lnTo>
                    <a:pt x="368" y="262089"/>
                  </a:lnTo>
                  <a:lnTo>
                    <a:pt x="0" y="1310043"/>
                  </a:lnTo>
                  <a:lnTo>
                    <a:pt x="2272" y="1344392"/>
                  </a:lnTo>
                  <a:lnTo>
                    <a:pt x="20048" y="1410382"/>
                  </a:lnTo>
                  <a:lnTo>
                    <a:pt x="54398" y="1469722"/>
                  </a:lnTo>
                  <a:lnTo>
                    <a:pt x="102617" y="1518089"/>
                  </a:lnTo>
                  <a:lnTo>
                    <a:pt x="161900" y="1552232"/>
                  </a:lnTo>
                  <a:lnTo>
                    <a:pt x="227790" y="1569854"/>
                  </a:lnTo>
                  <a:lnTo>
                    <a:pt x="262089" y="1572120"/>
                  </a:lnTo>
                  <a:lnTo>
                    <a:pt x="8168043" y="1572120"/>
                  </a:lnTo>
                  <a:lnTo>
                    <a:pt x="8235996" y="1563123"/>
                  </a:lnTo>
                  <a:lnTo>
                    <a:pt x="8299081" y="1536839"/>
                  </a:lnTo>
                  <a:lnTo>
                    <a:pt x="8353493" y="1495171"/>
                  </a:lnTo>
                  <a:lnTo>
                    <a:pt x="8395208" y="1441081"/>
                  </a:lnTo>
                  <a:lnTo>
                    <a:pt x="8421169" y="1377862"/>
                  </a:lnTo>
                  <a:lnTo>
                    <a:pt x="8430120" y="1310043"/>
                  </a:lnTo>
                  <a:lnTo>
                    <a:pt x="8430096" y="262089"/>
                  </a:lnTo>
                  <a:lnTo>
                    <a:pt x="8421123" y="194497"/>
                  </a:lnTo>
                  <a:lnTo>
                    <a:pt x="8394839" y="131406"/>
                  </a:lnTo>
                  <a:lnTo>
                    <a:pt x="8353120" y="76955"/>
                  </a:lnTo>
                  <a:lnTo>
                    <a:pt x="8299081" y="35280"/>
                  </a:lnTo>
                  <a:lnTo>
                    <a:pt x="8235862" y="9323"/>
                  </a:lnTo>
                  <a:lnTo>
                    <a:pt x="8168043" y="368"/>
                  </a:lnTo>
                  <a:lnTo>
                    <a:pt x="262445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474" y="213474"/>
              <a:ext cx="8430260" cy="1572260"/>
            </a:xfrm>
            <a:custGeom>
              <a:avLst/>
              <a:gdLst/>
              <a:ahLst/>
              <a:cxnLst/>
              <a:rect l="l" t="t" r="r" b="b"/>
              <a:pathLst>
                <a:path w="8430260" h="1572260">
                  <a:moveTo>
                    <a:pt x="368" y="262089"/>
                  </a:moveTo>
                  <a:lnTo>
                    <a:pt x="2635" y="227790"/>
                  </a:lnTo>
                  <a:lnTo>
                    <a:pt x="9323" y="194270"/>
                  </a:lnTo>
                  <a:lnTo>
                    <a:pt x="35280" y="131051"/>
                  </a:lnTo>
                  <a:lnTo>
                    <a:pt x="77000" y="76955"/>
                  </a:lnTo>
                  <a:lnTo>
                    <a:pt x="131406" y="35280"/>
                  </a:lnTo>
                  <a:lnTo>
                    <a:pt x="194497" y="9001"/>
                  </a:lnTo>
                  <a:lnTo>
                    <a:pt x="262445" y="0"/>
                  </a:lnTo>
                  <a:lnTo>
                    <a:pt x="8168043" y="368"/>
                  </a:lnTo>
                  <a:lnTo>
                    <a:pt x="8235862" y="9323"/>
                  </a:lnTo>
                  <a:lnTo>
                    <a:pt x="8299081" y="35280"/>
                  </a:lnTo>
                  <a:lnTo>
                    <a:pt x="8353171" y="77000"/>
                  </a:lnTo>
                  <a:lnTo>
                    <a:pt x="8394839" y="131406"/>
                  </a:lnTo>
                  <a:lnTo>
                    <a:pt x="8421123" y="194497"/>
                  </a:lnTo>
                  <a:lnTo>
                    <a:pt x="8430120" y="262445"/>
                  </a:lnTo>
                  <a:lnTo>
                    <a:pt x="8430120" y="1310043"/>
                  </a:lnTo>
                  <a:lnTo>
                    <a:pt x="8427854" y="1344342"/>
                  </a:lnTo>
                  <a:lnTo>
                    <a:pt x="8421169" y="1377862"/>
                  </a:lnTo>
                  <a:lnTo>
                    <a:pt x="8395208" y="1441081"/>
                  </a:lnTo>
                  <a:lnTo>
                    <a:pt x="8353493" y="1495171"/>
                  </a:lnTo>
                  <a:lnTo>
                    <a:pt x="8299081" y="1536839"/>
                  </a:lnTo>
                  <a:lnTo>
                    <a:pt x="8235996" y="1563123"/>
                  </a:lnTo>
                  <a:lnTo>
                    <a:pt x="8168043" y="1572120"/>
                  </a:lnTo>
                  <a:lnTo>
                    <a:pt x="262089" y="1572120"/>
                  </a:lnTo>
                  <a:lnTo>
                    <a:pt x="194270" y="1563169"/>
                  </a:lnTo>
                  <a:lnTo>
                    <a:pt x="131051" y="1537208"/>
                  </a:lnTo>
                  <a:lnTo>
                    <a:pt x="76955" y="1495493"/>
                  </a:lnTo>
                  <a:lnTo>
                    <a:pt x="35280" y="1441081"/>
                  </a:lnTo>
                  <a:lnTo>
                    <a:pt x="9001" y="1377996"/>
                  </a:lnTo>
                  <a:lnTo>
                    <a:pt x="0" y="1310043"/>
                  </a:lnTo>
                  <a:lnTo>
                    <a:pt x="368" y="262089"/>
                  </a:lnTo>
                  <a:close/>
                </a:path>
              </a:pathLst>
            </a:custGeom>
            <a:ln w="6479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20023" y="478701"/>
            <a:ext cx="469900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ЧТО</a:t>
            </a:r>
            <a:r>
              <a:rPr spc="-85" dirty="0"/>
              <a:t> </a:t>
            </a:r>
            <a:r>
              <a:rPr spc="-55" dirty="0"/>
              <a:t>ДЕЛАТЬ: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три</a:t>
            </a:r>
            <a:r>
              <a:rPr spc="-55" dirty="0"/>
              <a:t> </a:t>
            </a:r>
            <a:r>
              <a:rPr spc="-10" dirty="0"/>
              <a:t>уровня</a:t>
            </a:r>
            <a:r>
              <a:rPr spc="-40" dirty="0"/>
              <a:t> </a:t>
            </a:r>
            <a:r>
              <a:rPr spc="-10" dirty="0"/>
              <a:t>работы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4578" y="2104110"/>
            <a:ext cx="7990205" cy="423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 marR="5080" indent="-5334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Calibri"/>
                <a:cs typeface="Calibri"/>
              </a:rPr>
              <a:t>Изменить правила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школы</a:t>
            </a:r>
            <a:r>
              <a:rPr sz="2400" dirty="0">
                <a:latin typeface="Calibri"/>
                <a:cs typeface="Calibri"/>
              </a:rPr>
              <a:t> в </a:t>
            </a:r>
            <a:r>
              <a:rPr sz="2400" spc="-10" dirty="0">
                <a:latin typeface="Calibri"/>
                <a:cs typeface="Calibri"/>
              </a:rPr>
              <a:t>отношении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случаев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буллинга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неуклонно </a:t>
            </a:r>
            <a:r>
              <a:rPr sz="2400" spc="-10" dirty="0">
                <a:latin typeface="Calibri"/>
                <a:cs typeface="Calibri"/>
              </a:rPr>
              <a:t>выполнять </a:t>
            </a:r>
            <a:r>
              <a:rPr sz="2400" spc="-5" dirty="0">
                <a:latin typeface="Calibri"/>
                <a:cs typeface="Calibri"/>
              </a:rPr>
              <a:t>принятые правила. </a:t>
            </a:r>
            <a:r>
              <a:rPr sz="2400" b="1" i="1" spc="-5" dirty="0">
                <a:latin typeface="Calibri"/>
                <a:cs typeface="Calibri"/>
              </a:rPr>
              <a:t>Принцип: Ни </a:t>
            </a:r>
            <a:r>
              <a:rPr sz="2400" b="1" i="1" spc="-53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один случай </a:t>
            </a:r>
            <a:r>
              <a:rPr sz="2400" b="1" i="1" spc="-15" dirty="0">
                <a:latin typeface="Calibri"/>
                <a:cs typeface="Calibri"/>
              </a:rPr>
              <a:t>буллинга </a:t>
            </a:r>
            <a:r>
              <a:rPr sz="2400" b="1" i="1" spc="-5" dirty="0">
                <a:latin typeface="Calibri"/>
                <a:cs typeface="Calibri"/>
              </a:rPr>
              <a:t>не </a:t>
            </a:r>
            <a:r>
              <a:rPr sz="2400" b="1" i="1" spc="-15" dirty="0">
                <a:latin typeface="Calibri"/>
                <a:cs typeface="Calibri"/>
              </a:rPr>
              <a:t>должен </a:t>
            </a:r>
            <a:r>
              <a:rPr sz="2400" b="1" i="1" spc="-5" dirty="0">
                <a:latin typeface="Calibri"/>
                <a:cs typeface="Calibri"/>
              </a:rPr>
              <a:t>останется 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безнаказанным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545465" marR="36195" indent="-5334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spc="-10" dirty="0">
                <a:latin typeface="Calibri"/>
                <a:cs typeface="Calibri"/>
              </a:rPr>
              <a:t>Внедрять </a:t>
            </a:r>
            <a:r>
              <a:rPr sz="2400" spc="-5" dirty="0">
                <a:latin typeface="Calibri"/>
                <a:cs typeface="Calibri"/>
              </a:rPr>
              <a:t>классными </a:t>
            </a:r>
            <a:r>
              <a:rPr sz="2400" spc="-15" dirty="0">
                <a:latin typeface="Calibri"/>
                <a:cs typeface="Calibri"/>
              </a:rPr>
              <a:t>руководителями </a:t>
            </a:r>
            <a:r>
              <a:rPr sz="2400" spc="-5" dirty="0">
                <a:latin typeface="Calibri"/>
                <a:cs typeface="Calibri"/>
              </a:rPr>
              <a:t>программы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работы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случаями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буллинга</a:t>
            </a:r>
            <a:r>
              <a:rPr sz="2400" dirty="0">
                <a:latin typeface="Calibri"/>
                <a:cs typeface="Calibri"/>
              </a:rPr>
              <a:t> в </a:t>
            </a:r>
            <a:r>
              <a:rPr sz="2400" spc="-5" dirty="0">
                <a:latin typeface="Calibri"/>
                <a:cs typeface="Calibri"/>
              </a:rPr>
              <a:t>классе.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Принцип: </a:t>
            </a:r>
            <a:r>
              <a:rPr sz="2400" b="1" i="1" spc="-10" dirty="0">
                <a:latin typeface="Calibri"/>
                <a:cs typeface="Calibri"/>
              </a:rPr>
              <a:t>Раннее </a:t>
            </a:r>
            <a:r>
              <a:rPr sz="2400" b="1" i="1" spc="-52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вмешательство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предпочтительно.</a:t>
            </a:r>
            <a:endParaRPr sz="2400">
              <a:latin typeface="Calibri"/>
              <a:cs typeface="Calibri"/>
            </a:endParaRPr>
          </a:p>
          <a:p>
            <a:pPr marL="545465" marR="579755" indent="-5334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400" spc="-5" dirty="0">
                <a:latin typeface="Calibri"/>
                <a:cs typeface="Calibri"/>
              </a:rPr>
              <a:t>Включить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план </a:t>
            </a:r>
            <a:r>
              <a:rPr sz="2400" spc="-10" dirty="0">
                <a:latin typeface="Calibri"/>
                <a:cs typeface="Calibri"/>
              </a:rPr>
              <a:t>работы </a:t>
            </a:r>
            <a:r>
              <a:rPr sz="2400" spc="-15" dirty="0">
                <a:latin typeface="Calibri"/>
                <a:cs typeface="Calibri"/>
              </a:rPr>
              <a:t>психолога </a:t>
            </a:r>
            <a:r>
              <a:rPr sz="2400" spc="-5" dirty="0">
                <a:latin typeface="Calibri"/>
                <a:cs typeface="Calibri"/>
              </a:rPr>
              <a:t>систематическую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работу </a:t>
            </a:r>
            <a:r>
              <a:rPr sz="2400" dirty="0">
                <a:latin typeface="Calibri"/>
                <a:cs typeface="Calibri"/>
              </a:rPr>
              <a:t>с</a:t>
            </a:r>
            <a:r>
              <a:rPr sz="2400" spc="-5" dirty="0">
                <a:latin typeface="Calibri"/>
                <a:cs typeface="Calibri"/>
              </a:rPr>
              <a:t> участниками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буллинга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 их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родителями.</a:t>
            </a:r>
            <a:endParaRPr sz="2400">
              <a:latin typeface="Calibri"/>
              <a:cs typeface="Calibri"/>
            </a:endParaRPr>
          </a:p>
          <a:p>
            <a:pPr marL="545465">
              <a:lnSpc>
                <a:spcPct val="100000"/>
              </a:lnSpc>
            </a:pPr>
            <a:r>
              <a:rPr sz="2400" b="1" i="1" spc="-5" dirty="0">
                <a:latin typeface="Calibri"/>
                <a:cs typeface="Calibri"/>
              </a:rPr>
              <a:t>Принцип: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Ученик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не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должен </a:t>
            </a:r>
            <a:r>
              <a:rPr sz="2400" b="1" i="1" spc="-5" dirty="0">
                <a:latin typeface="Calibri"/>
                <a:cs typeface="Calibri"/>
              </a:rPr>
              <a:t>остаться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один</a:t>
            </a:r>
            <a:endParaRPr sz="2400">
              <a:latin typeface="Calibri"/>
              <a:cs typeface="Calibri"/>
            </a:endParaRPr>
          </a:p>
          <a:p>
            <a:pPr marL="545465">
              <a:lnSpc>
                <a:spcPct val="100000"/>
              </a:lnSpc>
              <a:spcBef>
                <a:spcPts val="480"/>
              </a:spcBef>
            </a:pPr>
            <a:r>
              <a:rPr sz="2400" b="1" i="1" dirty="0">
                <a:latin typeface="Calibri"/>
                <a:cs typeface="Calibri"/>
              </a:rPr>
              <a:t>на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один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с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насилием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0963" y="5285879"/>
            <a:ext cx="1428483" cy="142667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764" y="214198"/>
            <a:ext cx="8229600" cy="1060450"/>
          </a:xfrm>
          <a:custGeom>
            <a:avLst/>
            <a:gdLst/>
            <a:ahLst/>
            <a:cxnLst/>
            <a:rect l="l" t="t" r="r" b="b"/>
            <a:pathLst>
              <a:path w="8229600" h="1060450">
                <a:moveTo>
                  <a:pt x="8229231" y="0"/>
                </a:moveTo>
                <a:lnTo>
                  <a:pt x="0" y="0"/>
                </a:lnTo>
                <a:lnTo>
                  <a:pt x="0" y="1060196"/>
                </a:lnTo>
                <a:lnTo>
                  <a:pt x="4114800" y="1060196"/>
                </a:lnTo>
                <a:lnTo>
                  <a:pt x="8229231" y="1060196"/>
                </a:lnTo>
                <a:lnTo>
                  <a:pt x="8229231" y="0"/>
                </a:lnTo>
                <a:close/>
              </a:path>
            </a:pathLst>
          </a:custGeom>
          <a:solidFill>
            <a:srgbClr val="DBE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7417" y="426859"/>
            <a:ext cx="44888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ЭТО</a:t>
            </a:r>
            <a:r>
              <a:rPr spc="-45" dirty="0"/>
              <a:t> </a:t>
            </a:r>
            <a:r>
              <a:rPr spc="-5" dirty="0"/>
              <a:t>НЕ</a:t>
            </a:r>
            <a:r>
              <a:rPr spc="-50" dirty="0"/>
              <a:t> </a:t>
            </a:r>
            <a:r>
              <a:rPr spc="-114" dirty="0"/>
              <a:t>РАБОТАЕТ!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306703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175383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318383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912742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4507103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5650103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017" y="1319657"/>
            <a:ext cx="7645400" cy="464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33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Разовые или </a:t>
            </a:r>
            <a:r>
              <a:rPr sz="1800" spc="-10" dirty="0">
                <a:latin typeface="Calibri"/>
                <a:cs typeface="Calibri"/>
              </a:rPr>
              <a:t>краткосрочные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мероприятия (лекции,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собрания,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вызовы</a:t>
            </a:r>
            <a:r>
              <a:rPr sz="1800" dirty="0">
                <a:latin typeface="Calibri"/>
                <a:cs typeface="Calibri"/>
              </a:rPr>
              <a:t> к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руководителю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учреждения,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"советы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профилактики")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эти</a:t>
            </a:r>
            <a:r>
              <a:rPr sz="1800" spc="-5" dirty="0">
                <a:latin typeface="Calibri"/>
                <a:cs typeface="Calibri"/>
              </a:rPr>
              <a:t> мероприятия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меняют</a:t>
            </a:r>
            <a:r>
              <a:rPr sz="1800" spc="-15" dirty="0">
                <a:latin typeface="Calibri"/>
                <a:cs typeface="Calibri"/>
              </a:rPr>
              <a:t> систему.</a:t>
            </a:r>
            <a:endParaRPr sz="1800">
              <a:latin typeface="Calibri"/>
              <a:cs typeface="Calibri"/>
            </a:endParaRPr>
          </a:p>
          <a:p>
            <a:pPr marL="12700" marR="50165">
              <a:lnSpc>
                <a:spcPct val="100000"/>
              </a:lnSpc>
              <a:spcBef>
                <a:spcPts val="359"/>
              </a:spcBef>
            </a:pPr>
            <a:r>
              <a:rPr sz="1800" spc="-20" dirty="0">
                <a:latin typeface="Calibri"/>
                <a:cs typeface="Calibri"/>
              </a:rPr>
              <a:t>Тренинговая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работа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группами, </a:t>
            </a:r>
            <a:r>
              <a:rPr sz="1800" spc="-10" dirty="0">
                <a:latin typeface="Calibri"/>
                <a:cs typeface="Calibri"/>
              </a:rPr>
              <a:t>полностью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состоящих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зачинщиков</a:t>
            </a:r>
            <a:r>
              <a:rPr sz="1800" spc="-5" dirty="0">
                <a:latin typeface="Calibri"/>
                <a:cs typeface="Calibri"/>
              </a:rPr>
              <a:t> травли.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Травля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5" dirty="0">
                <a:latin typeface="Calibri"/>
                <a:cs typeface="Calibri"/>
              </a:rPr>
              <a:t>это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неспонтанное,</a:t>
            </a:r>
            <a:r>
              <a:rPr sz="1800" spc="-10" dirty="0">
                <a:latin typeface="Calibri"/>
                <a:cs typeface="Calibri"/>
              </a:rPr>
              <a:t> неконтролируемое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поведение, </a:t>
            </a:r>
            <a:r>
              <a:rPr sz="1800" spc="-20" dirty="0">
                <a:latin typeface="Calibri"/>
                <a:cs typeface="Calibri"/>
              </a:rPr>
              <a:t>это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целенаправленное</a:t>
            </a:r>
            <a:r>
              <a:rPr sz="1800" spc="-5" dirty="0">
                <a:latin typeface="Calibri"/>
                <a:cs typeface="Calibri"/>
              </a:rPr>
              <a:t> (рационально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контролируемое)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поведение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установлению</a:t>
            </a:r>
            <a:r>
              <a:rPr sz="1800" spc="-10" dirty="0">
                <a:latin typeface="Calibri"/>
                <a:cs typeface="Calibri"/>
              </a:rPr>
              <a:t> собственного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доминирования.</a:t>
            </a:r>
            <a:endParaRPr sz="1800">
              <a:latin typeface="Calibri"/>
              <a:cs typeface="Calibri"/>
            </a:endParaRPr>
          </a:p>
          <a:p>
            <a:pPr marL="12700" marR="421005">
              <a:lnSpc>
                <a:spcPct val="100000"/>
              </a:lnSpc>
              <a:spcBef>
                <a:spcPts val="359"/>
              </a:spcBef>
            </a:pPr>
            <a:r>
              <a:rPr sz="1800" spc="-5" dirty="0">
                <a:latin typeface="Calibri"/>
                <a:cs typeface="Calibri"/>
              </a:rPr>
              <a:t>Перекладывание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ответственности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кого-то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одного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(психолога,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педагога,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родителей, </a:t>
            </a:r>
            <a:r>
              <a:rPr sz="1800" spc="-10" dirty="0">
                <a:latin typeface="Calibri"/>
                <a:cs typeface="Calibri"/>
              </a:rPr>
              <a:t>ребёнка).</a:t>
            </a:r>
            <a:endParaRPr sz="1800">
              <a:latin typeface="Calibri"/>
              <a:cs typeface="Calibri"/>
            </a:endParaRPr>
          </a:p>
          <a:p>
            <a:pPr marL="12700" marR="73660">
              <a:lnSpc>
                <a:spcPct val="100000"/>
              </a:lnSpc>
              <a:spcBef>
                <a:spcPts val="359"/>
              </a:spcBef>
            </a:pPr>
            <a:r>
              <a:rPr sz="1800" spc="-15" dirty="0">
                <a:latin typeface="Calibri"/>
                <a:cs typeface="Calibri"/>
              </a:rPr>
              <a:t>Угрозы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исключения или само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исключение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10" dirty="0">
                <a:latin typeface="Calibri"/>
                <a:cs typeface="Calibri"/>
              </a:rPr>
              <a:t> образовательного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учреждения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система 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меняется,</a:t>
            </a:r>
            <a:r>
              <a:rPr sz="1800" spc="-5" dirty="0">
                <a:latin typeface="Calibri"/>
                <a:cs typeface="Calibri"/>
              </a:rPr>
              <a:t> на </a:t>
            </a:r>
            <a:r>
              <a:rPr sz="1800" spc="-10" dirty="0">
                <a:latin typeface="Calibri"/>
                <a:cs typeface="Calibri"/>
              </a:rPr>
              <a:t>его место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придёт другой.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59"/>
              </a:spcBef>
            </a:pPr>
            <a:r>
              <a:rPr sz="1800" spc="-10" dirty="0">
                <a:latin typeface="Calibri"/>
                <a:cs typeface="Calibri"/>
              </a:rPr>
              <a:t>Коллективные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разборки,</a:t>
            </a:r>
            <a:r>
              <a:rPr sz="1800" dirty="0">
                <a:latin typeface="Calibri"/>
                <a:cs typeface="Calibri"/>
              </a:rPr>
              <a:t> с</a:t>
            </a:r>
            <a:r>
              <a:rPr sz="1800" spc="-10" dirty="0">
                <a:latin typeface="Calibri"/>
                <a:cs typeface="Calibri"/>
              </a:rPr>
              <a:t> выяснением,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кто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что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кому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сказал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и/или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сделал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публичными</a:t>
            </a:r>
            <a:r>
              <a:rPr sz="1800" spc="-5" dirty="0">
                <a:latin typeface="Calibri"/>
                <a:cs typeface="Calibri"/>
              </a:rPr>
              <a:t> извинениями. Все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последствия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этого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5" dirty="0">
                <a:latin typeface="Calibri"/>
                <a:cs typeface="Calibri"/>
              </a:rPr>
              <a:t>негативные:</a:t>
            </a:r>
            <a:r>
              <a:rPr sz="1800" dirty="0">
                <a:latin typeface="Calibri"/>
                <a:cs typeface="Calibri"/>
              </a:rPr>
              <a:t> или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буллеров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будут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травить вчерашние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жертвы,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или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сами </a:t>
            </a:r>
            <a:r>
              <a:rPr sz="1800" spc="-15" dirty="0">
                <a:latin typeface="Calibri"/>
                <a:cs typeface="Calibri"/>
              </a:rPr>
              <a:t>буллеры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станут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осторожнее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отомстят.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800" spc="-10" dirty="0">
                <a:latin typeface="Calibri"/>
                <a:cs typeface="Calibri"/>
              </a:rPr>
              <a:t>Предлагать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жертве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«не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обращать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внимания».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635" y="18900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244" y="0"/>
                </a:moveTo>
                <a:lnTo>
                  <a:pt x="0" y="0"/>
                </a:lnTo>
                <a:lnTo>
                  <a:pt x="0" y="1142644"/>
                </a:lnTo>
                <a:lnTo>
                  <a:pt x="4114800" y="1142644"/>
                </a:lnTo>
                <a:lnTo>
                  <a:pt x="8229244" y="1142644"/>
                </a:lnTo>
                <a:lnTo>
                  <a:pt x="8229244" y="0"/>
                </a:lnTo>
                <a:close/>
              </a:path>
            </a:pathLst>
          </a:custGeom>
          <a:solidFill>
            <a:srgbClr val="DBE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0495" y="138493"/>
            <a:ext cx="40265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Методы</a:t>
            </a:r>
            <a:r>
              <a:rPr spc="-100" dirty="0"/>
              <a:t> </a:t>
            </a:r>
            <a:r>
              <a:rPr spc="-10" dirty="0"/>
              <a:t>работы: </a:t>
            </a:r>
            <a:r>
              <a:rPr spc="-865" dirty="0"/>
              <a:t> </a:t>
            </a:r>
            <a:r>
              <a:rPr spc="-25" dirty="0"/>
              <a:t>Команда</a:t>
            </a:r>
            <a:r>
              <a:rPr spc="-55" dirty="0"/>
              <a:t> </a:t>
            </a:r>
            <a:r>
              <a:rPr spc="-5" dirty="0"/>
              <a:t>связей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860" y="1605140"/>
            <a:ext cx="7084059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"Команда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связей"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" dirty="0">
                <a:latin typeface="Calibri"/>
                <a:cs typeface="Calibri"/>
              </a:rPr>
              <a:t> группа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-5" dirty="0">
                <a:latin typeface="Calibri"/>
                <a:cs typeface="Calibri"/>
              </a:rPr>
              <a:t> самых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позитивных, </a:t>
            </a:r>
            <a:r>
              <a:rPr sz="1800" spc="-10" dirty="0">
                <a:latin typeface="Calibri"/>
                <a:cs typeface="Calibri"/>
              </a:rPr>
              <a:t>улыбчивых, </a:t>
            </a:r>
            <a:r>
              <a:rPr sz="1800" spc="-5" dirty="0">
                <a:latin typeface="Calibri"/>
                <a:cs typeface="Calibri"/>
              </a:rPr>
              <a:t>активных</a:t>
            </a:r>
            <a:r>
              <a:rPr sz="1800" dirty="0">
                <a:latin typeface="Calibri"/>
                <a:cs typeface="Calibri"/>
              </a:rPr>
              <a:t> с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лидерскими </a:t>
            </a:r>
            <a:r>
              <a:rPr sz="1800" spc="-5" dirty="0">
                <a:latin typeface="Calibri"/>
                <a:cs typeface="Calibri"/>
              </a:rPr>
              <a:t>чертами </a:t>
            </a:r>
            <a:r>
              <a:rPr sz="1800" spc="-10" dirty="0">
                <a:latin typeface="Calibri"/>
                <a:cs typeface="Calibri"/>
              </a:rPr>
              <a:t>детей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учреждении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800" spc="-30" dirty="0">
                <a:latin typeface="Calibri"/>
                <a:cs typeface="Calibri"/>
              </a:rPr>
              <a:t>Группа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кураторов: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9700" y="2460782"/>
            <a:ext cx="96520" cy="5949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600" spc="-5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00" spc="-5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2422" y="2475552"/>
            <a:ext cx="7207884" cy="8356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spc="-15" dirty="0">
                <a:latin typeface="Calibri"/>
                <a:cs typeface="Calibri"/>
              </a:rPr>
              <a:t>Обязательно </a:t>
            </a:r>
            <a:r>
              <a:rPr sz="1600" spc="-5" dirty="0">
                <a:latin typeface="Calibri"/>
                <a:cs typeface="Calibri"/>
              </a:rPr>
              <a:t>-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всех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новичков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10"/>
              </a:spcBef>
            </a:pP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детей,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находящихся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кризисных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ситуациях.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Например,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для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школ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это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переход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IV-V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классы)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860" y="3331336"/>
            <a:ext cx="4354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Саму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группу </a:t>
            </a:r>
            <a:r>
              <a:rPr sz="1800" spc="-10" dirty="0">
                <a:latin typeface="Calibri"/>
                <a:cs typeface="Calibri"/>
              </a:rPr>
              <a:t>курирует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психолог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учреждения: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700" y="4160786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9700" y="3644900"/>
            <a:ext cx="7301865" cy="797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1600" spc="-20" dirty="0">
                <a:latin typeface="Calibri"/>
                <a:cs typeface="Calibri"/>
              </a:rPr>
              <a:t>Подготовка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детей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(навыки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психологической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поддержки,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как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познакомить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ребят,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технологии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разрешения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конфликтов,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что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делать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ситуации</a:t>
            </a:r>
            <a:r>
              <a:rPr sz="1600" spc="-10" dirty="0">
                <a:latin typeface="Calibri"/>
                <a:cs typeface="Calibri"/>
              </a:rPr>
              <a:t> травли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т.п.)</a:t>
            </a:r>
            <a:endParaRPr sz="16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25"/>
              </a:spcBef>
            </a:pPr>
            <a:r>
              <a:rPr sz="1600" spc="-15" dirty="0">
                <a:latin typeface="Calibri"/>
                <a:cs typeface="Calibri"/>
              </a:rPr>
              <a:t>Указания</a:t>
            </a:r>
            <a:r>
              <a:rPr sz="1600" spc="-10" dirty="0">
                <a:latin typeface="Calibri"/>
                <a:cs typeface="Calibri"/>
              </a:rPr>
              <a:t> на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то,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кто из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ребят </a:t>
            </a:r>
            <a:r>
              <a:rPr sz="1600" spc="-10" dirty="0">
                <a:latin typeface="Calibri"/>
                <a:cs typeface="Calibri"/>
              </a:rPr>
              <a:t>нуждается</a:t>
            </a:r>
            <a:r>
              <a:rPr sz="1600" spc="-5" dirty="0">
                <a:latin typeface="Calibri"/>
                <a:cs typeface="Calibri"/>
              </a:rPr>
              <a:t> в </a:t>
            </a:r>
            <a:r>
              <a:rPr sz="1600" spc="-10" dirty="0">
                <a:latin typeface="Calibri"/>
                <a:cs typeface="Calibri"/>
              </a:rPr>
              <a:t>"шефстве"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7860" y="4461382"/>
            <a:ext cx="79749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Обязанности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членов </a:t>
            </a:r>
            <a:r>
              <a:rPr sz="1800" spc="-10" dirty="0">
                <a:latin typeface="Calibri"/>
                <a:cs typeface="Calibri"/>
              </a:rPr>
              <a:t>Команды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связей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менее </a:t>
            </a:r>
            <a:r>
              <a:rPr sz="1800" spc="-15" dirty="0">
                <a:latin typeface="Calibri"/>
                <a:cs typeface="Calibri"/>
              </a:rPr>
              <a:t>одного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раза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день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видеть</a:t>
            </a:r>
            <a:r>
              <a:rPr sz="1800" spc="-5" dirty="0">
                <a:latin typeface="Calibri"/>
                <a:cs typeface="Calibri"/>
              </a:rPr>
              <a:t> своих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"подшефных":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поздороваться.</a:t>
            </a:r>
            <a:r>
              <a:rPr sz="1800" spc="-5" dirty="0">
                <a:latin typeface="Calibri"/>
                <a:cs typeface="Calibri"/>
              </a:rPr>
              <a:t> Поинтересоваться,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как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дела, </a:t>
            </a:r>
            <a:r>
              <a:rPr sz="1800" spc="-5" dirty="0">
                <a:latin typeface="Calibri"/>
                <a:cs typeface="Calibri"/>
              </a:rPr>
              <a:t>есть </a:t>
            </a:r>
            <a:r>
              <a:rPr sz="1800" spc="5" dirty="0">
                <a:latin typeface="Calibri"/>
                <a:cs typeface="Calibri"/>
              </a:rPr>
              <a:t>ли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трудности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продемонстрировать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готовность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помочь</a:t>
            </a:r>
            <a:r>
              <a:rPr sz="1800" dirty="0">
                <a:latin typeface="Calibri"/>
                <a:cs typeface="Calibri"/>
              </a:rPr>
              <a:t> в</a:t>
            </a:r>
            <a:r>
              <a:rPr sz="1800" spc="-5" dirty="0">
                <a:latin typeface="Calibri"/>
                <a:cs typeface="Calibri"/>
              </a:rPr>
              <a:t> решении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этих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трудностей.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случае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необходимости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 </a:t>
            </a:r>
            <a:r>
              <a:rPr sz="1800" spc="-10" dirty="0">
                <a:latin typeface="Calibri"/>
                <a:cs typeface="Calibri"/>
              </a:rPr>
              <a:t>помогать.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3714" y="5444642"/>
            <a:ext cx="2499842" cy="12697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274675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8229244" y="0"/>
                </a:moveTo>
                <a:lnTo>
                  <a:pt x="0" y="0"/>
                </a:lnTo>
                <a:lnTo>
                  <a:pt x="0" y="1142644"/>
                </a:lnTo>
                <a:lnTo>
                  <a:pt x="4114800" y="1142644"/>
                </a:lnTo>
                <a:lnTo>
                  <a:pt x="8229244" y="1142644"/>
                </a:lnTo>
                <a:lnTo>
                  <a:pt x="8229244" y="0"/>
                </a:lnTo>
                <a:close/>
              </a:path>
            </a:pathLst>
          </a:custGeom>
          <a:solidFill>
            <a:srgbClr val="DBE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7703" y="223456"/>
            <a:ext cx="402590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5080" indent="-31178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Методы</a:t>
            </a:r>
            <a:r>
              <a:rPr spc="-105" dirty="0"/>
              <a:t> </a:t>
            </a:r>
            <a:r>
              <a:rPr spc="-10" dirty="0"/>
              <a:t>работы: </a:t>
            </a:r>
            <a:r>
              <a:rPr spc="-865" dirty="0"/>
              <a:t> </a:t>
            </a:r>
            <a:r>
              <a:rPr spc="-60" dirty="0"/>
              <a:t>Метод</a:t>
            </a:r>
            <a:r>
              <a:rPr spc="-30" dirty="0"/>
              <a:t> </a:t>
            </a:r>
            <a:r>
              <a:rPr spc="-10" dirty="0"/>
              <a:t>Фарста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33220"/>
            <a:ext cx="7978140" cy="248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организации есть группа из 5-6 </a:t>
            </a:r>
            <a:r>
              <a:rPr sz="1800" spc="-10" dirty="0">
                <a:latin typeface="Calibri"/>
                <a:cs typeface="Calibri"/>
              </a:rPr>
              <a:t>специалистов, </a:t>
            </a:r>
            <a:r>
              <a:rPr sz="1800" spc="-5" dirty="0">
                <a:latin typeface="Calibri"/>
                <a:cs typeface="Calibri"/>
              </a:rPr>
              <a:t>оперативно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реагирующих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ситуации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травли,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действия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должны</a:t>
            </a:r>
            <a:r>
              <a:rPr sz="1800" spc="-5" dirty="0">
                <a:latin typeface="Calibri"/>
                <a:cs typeface="Calibri"/>
              </a:rPr>
              <a:t> быть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заранее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подготовлены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согласованы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меду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собой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b="1" spc="-5" dirty="0">
                <a:latin typeface="Calibri"/>
                <a:cs typeface="Calibri"/>
              </a:rPr>
              <a:t>Первый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шаг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0" dirty="0">
                <a:latin typeface="Calibri"/>
                <a:cs typeface="Calibri"/>
              </a:rPr>
              <a:t> сбор</a:t>
            </a:r>
            <a:r>
              <a:rPr sz="1800" spc="-5" dirty="0">
                <a:latin typeface="Calibri"/>
                <a:cs typeface="Calibri"/>
              </a:rPr>
              <a:t> информации: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36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0" dirty="0">
                <a:latin typeface="Calibri"/>
                <a:cs typeface="Calibri"/>
              </a:rPr>
              <a:t>Поговорить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информантами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36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0" dirty="0">
                <a:latin typeface="Calibri"/>
                <a:cs typeface="Calibri"/>
              </a:rPr>
              <a:t>Осторожно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расспросить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жертву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36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0" dirty="0">
                <a:latin typeface="Calibri"/>
                <a:cs typeface="Calibri"/>
              </a:rPr>
              <a:t>Постараться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подбодрить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жертву,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вселить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чувство уверенности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36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alibri"/>
                <a:cs typeface="Calibri"/>
              </a:rPr>
              <a:t>Собрать</a:t>
            </a:r>
            <a:r>
              <a:rPr sz="1800" spc="-10" dirty="0">
                <a:latin typeface="Calibri"/>
                <a:cs typeface="Calibri"/>
              </a:rPr>
              <a:t> точные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данные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происходящем: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4081518"/>
            <a:ext cx="96520" cy="87693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spc="-5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600" spc="-5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600" spc="-5" dirty="0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8978" y="4091945"/>
            <a:ext cx="2910840" cy="87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5934">
              <a:lnSpc>
                <a:spcPct val="116599"/>
              </a:lnSpc>
              <a:spcBef>
                <a:spcPts val="100"/>
              </a:spcBef>
            </a:pPr>
            <a:r>
              <a:rPr sz="1600" spc="-15" dirty="0">
                <a:latin typeface="Calibri"/>
                <a:cs typeface="Calibri"/>
              </a:rPr>
              <a:t>Кто, </a:t>
            </a:r>
            <a:r>
              <a:rPr sz="1600" spc="-35" dirty="0">
                <a:latin typeface="Calibri"/>
                <a:cs typeface="Calibri"/>
              </a:rPr>
              <a:t>где,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30" dirty="0">
                <a:latin typeface="Calibri"/>
                <a:cs typeface="Calibri"/>
              </a:rPr>
              <a:t>когда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что </a:t>
            </a:r>
            <a:r>
              <a:rPr sz="1600" spc="-10" dirty="0">
                <a:latin typeface="Calibri"/>
                <a:cs typeface="Calibri"/>
              </a:rPr>
              <a:t>делал? </a:t>
            </a:r>
            <a:r>
              <a:rPr sz="1600" spc="-5" dirty="0">
                <a:latin typeface="Calibri"/>
                <a:cs typeface="Calibri"/>
              </a:rPr>
              <a:t> Как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часто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это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происходило?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600" spc="-20" dirty="0">
                <a:latin typeface="Calibri"/>
                <a:cs typeface="Calibri"/>
              </a:rPr>
              <a:t>Кто </a:t>
            </a:r>
            <a:r>
              <a:rPr sz="1600" spc="-15" dirty="0">
                <a:latin typeface="Calibri"/>
                <a:cs typeface="Calibri"/>
              </a:rPr>
              <a:t>еще </a:t>
            </a:r>
            <a:r>
              <a:rPr sz="1600" spc="-10" dirty="0">
                <a:latin typeface="Calibri"/>
                <a:cs typeface="Calibri"/>
              </a:rPr>
              <a:t>присутствовал</a:t>
            </a:r>
            <a:r>
              <a:rPr sz="1600" spc="-5" dirty="0">
                <a:latin typeface="Calibri"/>
                <a:cs typeface="Calibri"/>
              </a:rPr>
              <a:t> при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этом?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989855"/>
            <a:ext cx="7580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Важно,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чтобы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больше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никто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 </a:t>
            </a:r>
            <a:r>
              <a:rPr sz="1800" spc="-15" dirty="0">
                <a:latin typeface="Calibri"/>
                <a:cs typeface="Calibri"/>
              </a:rPr>
              <a:t>школьников</a:t>
            </a:r>
            <a:r>
              <a:rPr sz="1800" spc="-5" dirty="0">
                <a:latin typeface="Calibri"/>
                <a:cs typeface="Calibri"/>
              </a:rPr>
              <a:t> 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знал об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этом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разговоре,</a:t>
            </a:r>
            <a:r>
              <a:rPr sz="1800" spc="-10" dirty="0">
                <a:latin typeface="Calibri"/>
                <a:cs typeface="Calibri"/>
              </a:rPr>
              <a:t> чтобы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агрессоры 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были </a:t>
            </a:r>
            <a:r>
              <a:rPr sz="1800" spc="-10" dirty="0">
                <a:latin typeface="Calibri"/>
                <a:cs typeface="Calibri"/>
              </a:rPr>
              <a:t>предупреждены.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3801" y="5357520"/>
            <a:ext cx="2142718" cy="13712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04329"/>
            <a:ext cx="1283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  <a:latin typeface="Calibri"/>
                <a:cs typeface="Calibri"/>
              </a:rPr>
              <a:t>Второй</a:t>
            </a:r>
            <a:r>
              <a:rPr sz="200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Calibri"/>
                <a:cs typeface="Calibri"/>
              </a:rPr>
              <a:t>шаг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09256"/>
            <a:ext cx="7999095" cy="47148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93345" indent="-81280">
              <a:lnSpc>
                <a:spcPct val="100000"/>
              </a:lnSpc>
              <a:spcBef>
                <a:spcPts val="459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alibri"/>
                <a:cs typeface="Calibri"/>
              </a:rPr>
              <a:t>Выбрать</a:t>
            </a:r>
            <a:r>
              <a:rPr sz="1800" spc="-10" dirty="0">
                <a:latin typeface="Calibri"/>
                <a:cs typeface="Calibri"/>
              </a:rPr>
              <a:t> место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время,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договориться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коллегами,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кто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сможет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участвовать.</a:t>
            </a:r>
            <a:endParaRPr sz="1800">
              <a:latin typeface="Calibri"/>
              <a:cs typeface="Calibri"/>
            </a:endParaRPr>
          </a:p>
          <a:p>
            <a:pPr marL="12700" marR="920115">
              <a:lnSpc>
                <a:spcPct val="100000"/>
              </a:lnSpc>
              <a:spcBef>
                <a:spcPts val="359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alibri"/>
                <a:cs typeface="Calibri"/>
              </a:rPr>
              <a:t>При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необходимости</a:t>
            </a:r>
            <a:r>
              <a:rPr sz="1800" dirty="0">
                <a:latin typeface="Calibri"/>
                <a:cs typeface="Calibri"/>
              </a:rPr>
              <a:t> -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продумать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формы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фиксации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бесед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(аудио,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видео,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письменные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протоколы).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359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0" dirty="0">
                <a:latin typeface="Calibri"/>
                <a:cs typeface="Calibri"/>
              </a:rPr>
              <a:t>Предупредить</a:t>
            </a:r>
            <a:r>
              <a:rPr sz="1800" spc="-5" dirty="0">
                <a:latin typeface="Calibri"/>
                <a:cs typeface="Calibri"/>
              </a:rPr>
              <a:t> остальных,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что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инициаторы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травли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определённое</a:t>
            </a:r>
            <a:r>
              <a:rPr sz="1800" spc="-5" dirty="0">
                <a:latin typeface="Calibri"/>
                <a:cs typeface="Calibri"/>
              </a:rPr>
              <a:t> время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будут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«заняты».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b="1" spc="-20" dirty="0">
                <a:latin typeface="Calibri"/>
                <a:cs typeface="Calibri"/>
              </a:rPr>
              <a:t>Третий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шаг</a:t>
            </a:r>
            <a:endParaRPr sz="2000">
              <a:latin typeface="Calibri"/>
              <a:cs typeface="Calibri"/>
            </a:endParaRPr>
          </a:p>
          <a:p>
            <a:pPr marL="12700" marR="800100">
              <a:lnSpc>
                <a:spcPct val="100000"/>
              </a:lnSpc>
              <a:spcBef>
                <a:spcPts val="36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alibri"/>
                <a:cs typeface="Calibri"/>
              </a:rPr>
              <a:t>Встречаться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зачинщиками</a:t>
            </a:r>
            <a:r>
              <a:rPr sz="1800" spc="-5" dirty="0">
                <a:latin typeface="Calibri"/>
                <a:cs typeface="Calibri"/>
              </a:rPr>
              <a:t> травли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очереди,</a:t>
            </a:r>
            <a:r>
              <a:rPr sz="1800" spc="-5" dirty="0">
                <a:latin typeface="Calibri"/>
                <a:cs typeface="Calibri"/>
              </a:rPr>
              <a:t> вызывая их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под</a:t>
            </a:r>
            <a:r>
              <a:rPr sz="1800" spc="-5" dirty="0">
                <a:latin typeface="Calibri"/>
                <a:cs typeface="Calibri"/>
              </a:rPr>
              <a:t> любыми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благовидными предлогами.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36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30" dirty="0">
                <a:latin typeface="Calibri"/>
                <a:cs typeface="Calibri"/>
              </a:rPr>
              <a:t>Говорить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ясно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конкретно, сохраняя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спокойный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тон.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6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alibri"/>
                <a:cs typeface="Calibri"/>
              </a:rPr>
              <a:t>Дайть </a:t>
            </a:r>
            <a:r>
              <a:rPr sz="1800" spc="-10" dirty="0">
                <a:latin typeface="Calibri"/>
                <a:cs typeface="Calibri"/>
              </a:rPr>
              <a:t>однозначно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понять, </a:t>
            </a:r>
            <a:r>
              <a:rPr sz="1800" spc="-10" dirty="0">
                <a:latin typeface="Calibri"/>
                <a:cs typeface="Calibri"/>
              </a:rPr>
              <a:t>что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осуждаете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содеянное,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5" dirty="0">
                <a:latin typeface="Calibri"/>
                <a:cs typeface="Calibri"/>
              </a:rPr>
              <a:t>что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он/она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отвечает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то,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что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сделал(а).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36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5" dirty="0">
                <a:latin typeface="Calibri"/>
                <a:cs typeface="Calibri"/>
              </a:rPr>
              <a:t>Постарайтесь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сделать</a:t>
            </a:r>
            <a:r>
              <a:rPr sz="1800" spc="-5" dirty="0">
                <a:latin typeface="Calibri"/>
                <a:cs typeface="Calibri"/>
              </a:rPr>
              <a:t> агрессора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вашим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партнером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борьбе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против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травли.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36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30" dirty="0">
                <a:latin typeface="Calibri"/>
                <a:cs typeface="Calibri"/>
              </a:rPr>
              <a:t>Будьте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готовы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встретить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стратегии</a:t>
            </a:r>
            <a:r>
              <a:rPr sz="1800" spc="-5" dirty="0">
                <a:latin typeface="Calibri"/>
                <a:cs typeface="Calibri"/>
              </a:rPr>
              <a:t> оправдания.</a:t>
            </a:r>
            <a:endParaRPr sz="1800">
              <a:latin typeface="Calibri"/>
              <a:cs typeface="Calibri"/>
            </a:endParaRPr>
          </a:p>
          <a:p>
            <a:pPr marL="93345" indent="-81280">
              <a:lnSpc>
                <a:spcPct val="100000"/>
              </a:lnSpc>
              <a:spcBef>
                <a:spcPts val="360"/>
              </a:spcBef>
              <a:buSzPct val="94444"/>
              <a:buFont typeface="Arial MT"/>
              <a:buChar char="•"/>
              <a:tabLst>
                <a:tab pos="93980" algn="l"/>
              </a:tabLst>
            </a:pPr>
            <a:r>
              <a:rPr sz="1800" spc="-10" dirty="0">
                <a:latin typeface="Calibri"/>
                <a:cs typeface="Calibri"/>
              </a:rPr>
              <a:t>Важно,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чтобы</a:t>
            </a:r>
            <a:r>
              <a:rPr sz="1800" spc="-5" dirty="0">
                <a:latin typeface="Calibri"/>
                <a:cs typeface="Calibri"/>
              </a:rPr>
              <a:t> встречи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проходили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тайне.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b="1" spc="-5" dirty="0">
                <a:latin typeface="Calibri"/>
                <a:cs typeface="Calibri"/>
              </a:rPr>
              <a:t>Четвёртый шаг: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подведение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итогов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3515" y="210602"/>
            <a:ext cx="8436610" cy="935355"/>
            <a:chOff x="353515" y="210602"/>
            <a:chExt cx="8436610" cy="935355"/>
          </a:xfrm>
        </p:grpSpPr>
        <p:sp>
          <p:nvSpPr>
            <p:cNvPr id="3" name="object 3"/>
            <p:cNvSpPr/>
            <p:nvPr/>
          </p:nvSpPr>
          <p:spPr>
            <a:xfrm>
              <a:off x="356755" y="213842"/>
              <a:ext cx="8430260" cy="929005"/>
            </a:xfrm>
            <a:custGeom>
              <a:avLst/>
              <a:gdLst/>
              <a:ahLst/>
              <a:cxnLst/>
              <a:rect l="l" t="t" r="r" b="b"/>
              <a:pathLst>
                <a:path w="8430260" h="929005">
                  <a:moveTo>
                    <a:pt x="8274608" y="0"/>
                  </a:moveTo>
                  <a:lnTo>
                    <a:pt x="154800" y="0"/>
                  </a:lnTo>
                  <a:lnTo>
                    <a:pt x="134606" y="1338"/>
                  </a:lnTo>
                  <a:lnTo>
                    <a:pt x="95571" y="11846"/>
                  </a:lnTo>
                  <a:lnTo>
                    <a:pt x="60573" y="32039"/>
                  </a:lnTo>
                  <a:lnTo>
                    <a:pt x="32040" y="60567"/>
                  </a:lnTo>
                  <a:lnTo>
                    <a:pt x="11846" y="95566"/>
                  </a:lnTo>
                  <a:lnTo>
                    <a:pt x="1338" y="134606"/>
                  </a:lnTo>
                  <a:lnTo>
                    <a:pt x="0" y="154800"/>
                  </a:lnTo>
                  <a:lnTo>
                    <a:pt x="0" y="774001"/>
                  </a:lnTo>
                  <a:lnTo>
                    <a:pt x="5310" y="814050"/>
                  </a:lnTo>
                  <a:lnTo>
                    <a:pt x="20878" y="851395"/>
                  </a:lnTo>
                  <a:lnTo>
                    <a:pt x="45361" y="883440"/>
                  </a:lnTo>
                  <a:lnTo>
                    <a:pt x="77406" y="907923"/>
                  </a:lnTo>
                  <a:lnTo>
                    <a:pt x="114750" y="923491"/>
                  </a:lnTo>
                  <a:lnTo>
                    <a:pt x="154800" y="928801"/>
                  </a:lnTo>
                  <a:lnTo>
                    <a:pt x="8274964" y="928433"/>
                  </a:lnTo>
                  <a:lnTo>
                    <a:pt x="8315013" y="923123"/>
                  </a:lnTo>
                  <a:lnTo>
                    <a:pt x="8352358" y="907554"/>
                  </a:lnTo>
                  <a:lnTo>
                    <a:pt x="8384403" y="883073"/>
                  </a:lnTo>
                  <a:lnTo>
                    <a:pt x="8408885" y="851039"/>
                  </a:lnTo>
                  <a:lnTo>
                    <a:pt x="8424454" y="813684"/>
                  </a:lnTo>
                  <a:lnTo>
                    <a:pt x="8429764" y="773633"/>
                  </a:lnTo>
                  <a:lnTo>
                    <a:pt x="8429409" y="154800"/>
                  </a:lnTo>
                  <a:lnTo>
                    <a:pt x="8424098" y="114749"/>
                  </a:lnTo>
                  <a:lnTo>
                    <a:pt x="8408530" y="77393"/>
                  </a:lnTo>
                  <a:lnTo>
                    <a:pt x="8384047" y="45359"/>
                  </a:lnTo>
                  <a:lnTo>
                    <a:pt x="8352002" y="20878"/>
                  </a:lnTo>
                  <a:lnTo>
                    <a:pt x="8314658" y="5310"/>
                  </a:lnTo>
                  <a:lnTo>
                    <a:pt x="8274608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6755" y="213842"/>
              <a:ext cx="8430260" cy="929005"/>
            </a:xfrm>
            <a:custGeom>
              <a:avLst/>
              <a:gdLst/>
              <a:ahLst/>
              <a:cxnLst/>
              <a:rect l="l" t="t" r="r" b="b"/>
              <a:pathLst>
                <a:path w="8430260" h="929005">
                  <a:moveTo>
                    <a:pt x="0" y="154800"/>
                  </a:moveTo>
                  <a:lnTo>
                    <a:pt x="1338" y="134606"/>
                  </a:lnTo>
                  <a:lnTo>
                    <a:pt x="5310" y="114749"/>
                  </a:lnTo>
                  <a:lnTo>
                    <a:pt x="20878" y="77393"/>
                  </a:lnTo>
                  <a:lnTo>
                    <a:pt x="45361" y="45359"/>
                  </a:lnTo>
                  <a:lnTo>
                    <a:pt x="77406" y="20878"/>
                  </a:lnTo>
                  <a:lnTo>
                    <a:pt x="114750" y="5310"/>
                  </a:lnTo>
                  <a:lnTo>
                    <a:pt x="154800" y="0"/>
                  </a:lnTo>
                  <a:lnTo>
                    <a:pt x="8274608" y="0"/>
                  </a:lnTo>
                  <a:lnTo>
                    <a:pt x="8314658" y="5310"/>
                  </a:lnTo>
                  <a:lnTo>
                    <a:pt x="8352002" y="20878"/>
                  </a:lnTo>
                  <a:lnTo>
                    <a:pt x="8384047" y="45359"/>
                  </a:lnTo>
                  <a:lnTo>
                    <a:pt x="8408530" y="77393"/>
                  </a:lnTo>
                  <a:lnTo>
                    <a:pt x="8424098" y="114749"/>
                  </a:lnTo>
                  <a:lnTo>
                    <a:pt x="8429409" y="154800"/>
                  </a:lnTo>
                  <a:lnTo>
                    <a:pt x="8429764" y="773633"/>
                  </a:lnTo>
                  <a:lnTo>
                    <a:pt x="8428425" y="793827"/>
                  </a:lnTo>
                  <a:lnTo>
                    <a:pt x="8424454" y="813684"/>
                  </a:lnTo>
                  <a:lnTo>
                    <a:pt x="8408885" y="851039"/>
                  </a:lnTo>
                  <a:lnTo>
                    <a:pt x="8384403" y="883073"/>
                  </a:lnTo>
                  <a:lnTo>
                    <a:pt x="8352358" y="907554"/>
                  </a:lnTo>
                  <a:lnTo>
                    <a:pt x="8315013" y="923123"/>
                  </a:lnTo>
                  <a:lnTo>
                    <a:pt x="8274964" y="928433"/>
                  </a:lnTo>
                  <a:lnTo>
                    <a:pt x="154800" y="928801"/>
                  </a:lnTo>
                  <a:lnTo>
                    <a:pt x="114750" y="923491"/>
                  </a:lnTo>
                  <a:lnTo>
                    <a:pt x="77406" y="907923"/>
                  </a:lnTo>
                  <a:lnTo>
                    <a:pt x="45361" y="883440"/>
                  </a:lnTo>
                  <a:lnTo>
                    <a:pt x="20878" y="851395"/>
                  </a:lnTo>
                  <a:lnTo>
                    <a:pt x="5310" y="814050"/>
                  </a:lnTo>
                  <a:lnTo>
                    <a:pt x="0" y="774001"/>
                  </a:lnTo>
                  <a:lnTo>
                    <a:pt x="0" y="154800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755" y="213842"/>
              <a:ext cx="8430260" cy="929005"/>
            </a:xfrm>
            <a:custGeom>
              <a:avLst/>
              <a:gdLst/>
              <a:ahLst/>
              <a:cxnLst/>
              <a:rect l="l" t="t" r="r" b="b"/>
              <a:pathLst>
                <a:path w="8430260" h="929005">
                  <a:moveTo>
                    <a:pt x="8274608" y="0"/>
                  </a:moveTo>
                  <a:lnTo>
                    <a:pt x="154800" y="0"/>
                  </a:lnTo>
                  <a:lnTo>
                    <a:pt x="134606" y="1338"/>
                  </a:lnTo>
                  <a:lnTo>
                    <a:pt x="95571" y="11846"/>
                  </a:lnTo>
                  <a:lnTo>
                    <a:pt x="60573" y="32039"/>
                  </a:lnTo>
                  <a:lnTo>
                    <a:pt x="32040" y="60567"/>
                  </a:lnTo>
                  <a:lnTo>
                    <a:pt x="11846" y="95566"/>
                  </a:lnTo>
                  <a:lnTo>
                    <a:pt x="1338" y="134606"/>
                  </a:lnTo>
                  <a:lnTo>
                    <a:pt x="0" y="154800"/>
                  </a:lnTo>
                  <a:lnTo>
                    <a:pt x="0" y="774001"/>
                  </a:lnTo>
                  <a:lnTo>
                    <a:pt x="5310" y="814050"/>
                  </a:lnTo>
                  <a:lnTo>
                    <a:pt x="20878" y="851395"/>
                  </a:lnTo>
                  <a:lnTo>
                    <a:pt x="45361" y="883440"/>
                  </a:lnTo>
                  <a:lnTo>
                    <a:pt x="77406" y="907923"/>
                  </a:lnTo>
                  <a:lnTo>
                    <a:pt x="114750" y="923491"/>
                  </a:lnTo>
                  <a:lnTo>
                    <a:pt x="154800" y="928801"/>
                  </a:lnTo>
                  <a:lnTo>
                    <a:pt x="8274964" y="928433"/>
                  </a:lnTo>
                  <a:lnTo>
                    <a:pt x="8315013" y="923123"/>
                  </a:lnTo>
                  <a:lnTo>
                    <a:pt x="8352358" y="907554"/>
                  </a:lnTo>
                  <a:lnTo>
                    <a:pt x="8384403" y="883073"/>
                  </a:lnTo>
                  <a:lnTo>
                    <a:pt x="8408885" y="851039"/>
                  </a:lnTo>
                  <a:lnTo>
                    <a:pt x="8424454" y="813684"/>
                  </a:lnTo>
                  <a:lnTo>
                    <a:pt x="8429764" y="773633"/>
                  </a:lnTo>
                  <a:lnTo>
                    <a:pt x="8429409" y="154800"/>
                  </a:lnTo>
                  <a:lnTo>
                    <a:pt x="8424098" y="114749"/>
                  </a:lnTo>
                  <a:lnTo>
                    <a:pt x="8408530" y="77393"/>
                  </a:lnTo>
                  <a:lnTo>
                    <a:pt x="8384047" y="45359"/>
                  </a:lnTo>
                  <a:lnTo>
                    <a:pt x="8352002" y="20878"/>
                  </a:lnTo>
                  <a:lnTo>
                    <a:pt x="8314658" y="5310"/>
                  </a:lnTo>
                  <a:lnTo>
                    <a:pt x="8274608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6755" y="213842"/>
              <a:ext cx="8430260" cy="929005"/>
            </a:xfrm>
            <a:custGeom>
              <a:avLst/>
              <a:gdLst/>
              <a:ahLst/>
              <a:cxnLst/>
              <a:rect l="l" t="t" r="r" b="b"/>
              <a:pathLst>
                <a:path w="8430260" h="929005">
                  <a:moveTo>
                    <a:pt x="0" y="154800"/>
                  </a:moveTo>
                  <a:lnTo>
                    <a:pt x="1338" y="134606"/>
                  </a:lnTo>
                  <a:lnTo>
                    <a:pt x="5310" y="114749"/>
                  </a:lnTo>
                  <a:lnTo>
                    <a:pt x="20878" y="77393"/>
                  </a:lnTo>
                  <a:lnTo>
                    <a:pt x="45361" y="45359"/>
                  </a:lnTo>
                  <a:lnTo>
                    <a:pt x="77406" y="20878"/>
                  </a:lnTo>
                  <a:lnTo>
                    <a:pt x="114750" y="5310"/>
                  </a:lnTo>
                  <a:lnTo>
                    <a:pt x="154800" y="0"/>
                  </a:lnTo>
                  <a:lnTo>
                    <a:pt x="8274608" y="0"/>
                  </a:lnTo>
                  <a:lnTo>
                    <a:pt x="8314658" y="5310"/>
                  </a:lnTo>
                  <a:lnTo>
                    <a:pt x="8352002" y="20878"/>
                  </a:lnTo>
                  <a:lnTo>
                    <a:pt x="8384047" y="45359"/>
                  </a:lnTo>
                  <a:lnTo>
                    <a:pt x="8408530" y="77393"/>
                  </a:lnTo>
                  <a:lnTo>
                    <a:pt x="8424098" y="114749"/>
                  </a:lnTo>
                  <a:lnTo>
                    <a:pt x="8429409" y="154800"/>
                  </a:lnTo>
                  <a:lnTo>
                    <a:pt x="8429764" y="773633"/>
                  </a:lnTo>
                  <a:lnTo>
                    <a:pt x="8428425" y="793827"/>
                  </a:lnTo>
                  <a:lnTo>
                    <a:pt x="8424454" y="813684"/>
                  </a:lnTo>
                  <a:lnTo>
                    <a:pt x="8408885" y="851039"/>
                  </a:lnTo>
                  <a:lnTo>
                    <a:pt x="8384403" y="883073"/>
                  </a:lnTo>
                  <a:lnTo>
                    <a:pt x="8352358" y="907554"/>
                  </a:lnTo>
                  <a:lnTo>
                    <a:pt x="8315013" y="923123"/>
                  </a:lnTo>
                  <a:lnTo>
                    <a:pt x="8274964" y="928433"/>
                  </a:lnTo>
                  <a:lnTo>
                    <a:pt x="154800" y="928801"/>
                  </a:lnTo>
                  <a:lnTo>
                    <a:pt x="114750" y="923491"/>
                  </a:lnTo>
                  <a:lnTo>
                    <a:pt x="77406" y="907923"/>
                  </a:lnTo>
                  <a:lnTo>
                    <a:pt x="45361" y="883440"/>
                  </a:lnTo>
                  <a:lnTo>
                    <a:pt x="20878" y="851395"/>
                  </a:lnTo>
                  <a:lnTo>
                    <a:pt x="5310" y="814050"/>
                  </a:lnTo>
                  <a:lnTo>
                    <a:pt x="0" y="774001"/>
                  </a:lnTo>
                  <a:lnTo>
                    <a:pt x="0" y="154800"/>
                  </a:lnTo>
                  <a:close/>
                </a:path>
              </a:pathLst>
            </a:custGeom>
            <a:ln w="6479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9376" y="275653"/>
            <a:ext cx="53441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Опросник</a:t>
            </a:r>
            <a:r>
              <a:rPr spc="-35" dirty="0"/>
              <a:t> </a:t>
            </a:r>
            <a:r>
              <a:rPr spc="-5" dirty="0"/>
              <a:t>для</a:t>
            </a:r>
            <a:r>
              <a:rPr spc="-35" dirty="0"/>
              <a:t> </a:t>
            </a:r>
            <a:r>
              <a:rPr spc="-10" dirty="0"/>
              <a:t>беседы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7657" y="1247305"/>
            <a:ext cx="8764270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7145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Знаешь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ли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ты,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чем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я </a:t>
            </a:r>
            <a:r>
              <a:rPr sz="1800" spc="-10" dirty="0">
                <a:latin typeface="Calibri"/>
                <a:cs typeface="Calibri"/>
              </a:rPr>
              <a:t>хочу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тобой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поговорить?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(Подождите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ответа</a:t>
            </a:r>
            <a:r>
              <a:rPr sz="1800" dirty="0">
                <a:latin typeface="Calibri"/>
                <a:cs typeface="Calibri"/>
              </a:rPr>
              <a:t> и</a:t>
            </a:r>
            <a:r>
              <a:rPr sz="1800" spc="-5" dirty="0">
                <a:latin typeface="Calibri"/>
                <a:cs typeface="Calibri"/>
              </a:rPr>
              <a:t> не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дайте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себя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одурачить.)</a:t>
            </a:r>
            <a:endParaRPr sz="1800">
              <a:latin typeface="Calibri"/>
              <a:cs typeface="Calibri"/>
            </a:endParaRPr>
          </a:p>
          <a:p>
            <a:pPr marL="469900" marR="76835" indent="-4572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(имя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жертвы)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попал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очень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неприятную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ситуацию.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45" dirty="0">
                <a:latin typeface="Calibri"/>
                <a:cs typeface="Calibri"/>
              </a:rPr>
              <a:t>Тебе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что-то</a:t>
            </a:r>
            <a:r>
              <a:rPr sz="1800" spc="-5" dirty="0">
                <a:latin typeface="Calibri"/>
                <a:cs typeface="Calibri"/>
              </a:rPr>
              <a:t> известно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этом?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(Если</a:t>
            </a:r>
            <a:r>
              <a:rPr sz="1800" spc="-5" dirty="0">
                <a:latin typeface="Calibri"/>
                <a:cs typeface="Calibri"/>
              </a:rPr>
              <a:t> Вы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замечаете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5" dirty="0">
                <a:latin typeface="Calibri"/>
                <a:cs typeface="Calibri"/>
              </a:rPr>
              <a:t> агрессора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некоторые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проявления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неуверенности, </a:t>
            </a:r>
            <a:r>
              <a:rPr sz="1800" spc="-10" dirty="0">
                <a:latin typeface="Calibri"/>
                <a:cs typeface="Calibri"/>
              </a:rPr>
              <a:t>используйте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состояния: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настаивайте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 </a:t>
            </a:r>
            <a:r>
              <a:rPr sz="1800" spc="-5" dirty="0">
                <a:latin typeface="Calibri"/>
                <a:cs typeface="Calibri"/>
              </a:rPr>
              <a:t>своем,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действуйте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решительно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целенаправленно.)</a:t>
            </a:r>
            <a:endParaRPr sz="1800">
              <a:latin typeface="Calibri"/>
              <a:cs typeface="Calibri"/>
            </a:endParaRPr>
          </a:p>
          <a:p>
            <a:pPr marL="469900" marR="574040" indent="-469900" algn="just">
              <a:lnSpc>
                <a:spcPct val="116700"/>
              </a:lnSpc>
              <a:buAutoNum type="arabicPeriod"/>
              <a:tabLst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Мне известно, </a:t>
            </a:r>
            <a:r>
              <a:rPr sz="1800" spc="-15" dirty="0">
                <a:latin typeface="Calibri"/>
                <a:cs typeface="Calibri"/>
              </a:rPr>
              <a:t>что </a:t>
            </a:r>
            <a:r>
              <a:rPr sz="1800" spc="-5" dirty="0">
                <a:latin typeface="Calibri"/>
                <a:cs typeface="Calibri"/>
              </a:rPr>
              <a:t>ты участвовал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5" dirty="0">
                <a:latin typeface="Calibri"/>
                <a:cs typeface="Calibri"/>
              </a:rPr>
              <a:t>этом. </a:t>
            </a:r>
            <a:r>
              <a:rPr sz="1800" spc="-65" dirty="0">
                <a:latin typeface="Calibri"/>
                <a:cs typeface="Calibri"/>
              </a:rPr>
              <a:t>Ты </a:t>
            </a:r>
            <a:r>
              <a:rPr sz="1800" dirty="0">
                <a:latin typeface="Calibri"/>
                <a:cs typeface="Calibri"/>
              </a:rPr>
              <a:t>… </a:t>
            </a:r>
            <a:r>
              <a:rPr sz="1800" spc="-5" dirty="0">
                <a:latin typeface="Calibri"/>
                <a:cs typeface="Calibri"/>
              </a:rPr>
              <a:t>(дата, время) </a:t>
            </a:r>
            <a:r>
              <a:rPr sz="1800" spc="-15" dirty="0">
                <a:latin typeface="Calibri"/>
                <a:cs typeface="Calibri"/>
              </a:rPr>
              <a:t>сделал </a:t>
            </a:r>
            <a:r>
              <a:rPr sz="1800" spc="-10" dirty="0">
                <a:latin typeface="Calibri"/>
                <a:cs typeface="Calibri"/>
              </a:rPr>
              <a:t>следующее: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1.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…</a:t>
            </a:r>
            <a:endParaRPr sz="180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допускайте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никаких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дискуссий!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принимайте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никаких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оправданий!</a:t>
            </a:r>
            <a:endParaRPr sz="1800">
              <a:latin typeface="Calibri"/>
              <a:cs typeface="Calibri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Все </a:t>
            </a:r>
            <a:r>
              <a:rPr sz="1800" spc="-20" dirty="0">
                <a:latin typeface="Calibri"/>
                <a:cs typeface="Calibri"/>
              </a:rPr>
              <a:t>это </a:t>
            </a:r>
            <a:r>
              <a:rPr sz="1800" spc="-10" dirty="0">
                <a:latin typeface="Calibri"/>
                <a:cs typeface="Calibri"/>
              </a:rPr>
              <a:t>выглядит ужасно. </a:t>
            </a:r>
            <a:r>
              <a:rPr sz="1800" spc="-5" dirty="0">
                <a:latin typeface="Calibri"/>
                <a:cs typeface="Calibri"/>
              </a:rPr>
              <a:t>И, ты знаешь, </a:t>
            </a:r>
            <a:r>
              <a:rPr sz="1800" spc="-20" dirty="0">
                <a:latin typeface="Calibri"/>
                <a:cs typeface="Calibri"/>
              </a:rPr>
              <a:t>это </a:t>
            </a:r>
            <a:r>
              <a:rPr sz="1800" spc="-5" dirty="0">
                <a:latin typeface="Calibri"/>
                <a:cs typeface="Calibri"/>
              </a:rPr>
              <a:t>вовсе не безобидная вещь, </a:t>
            </a:r>
            <a:r>
              <a:rPr sz="1800" spc="-15" dirty="0">
                <a:latin typeface="Calibri"/>
                <a:cs typeface="Calibri"/>
              </a:rPr>
              <a:t>это </a:t>
            </a:r>
            <a:r>
              <a:rPr sz="1800" dirty="0">
                <a:latin typeface="Calibri"/>
                <a:cs typeface="Calibri"/>
              </a:rPr>
              <a:t>– </a:t>
            </a:r>
            <a:r>
              <a:rPr sz="1800" spc="-20" dirty="0">
                <a:latin typeface="Calibri"/>
                <a:cs typeface="Calibri"/>
              </a:rPr>
              <a:t>ТРАВЛЯ!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Это </a:t>
            </a:r>
            <a:r>
              <a:rPr sz="1800" spc="-5" dirty="0">
                <a:latin typeface="Calibri"/>
                <a:cs typeface="Calibri"/>
              </a:rPr>
              <a:t>умышленное покушение на </a:t>
            </a:r>
            <a:r>
              <a:rPr sz="1800" spc="-10" dirty="0">
                <a:latin typeface="Calibri"/>
                <a:cs typeface="Calibri"/>
              </a:rPr>
              <a:t>душевное здоровье человека!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нашем </a:t>
            </a:r>
            <a:r>
              <a:rPr sz="1800" spc="-10" dirty="0">
                <a:latin typeface="Calibri"/>
                <a:cs typeface="Calibri"/>
              </a:rPr>
              <a:t>учреждении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это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недопустимо!</a:t>
            </a:r>
            <a:endParaRPr sz="1800">
              <a:latin typeface="Calibri"/>
              <a:cs typeface="Calibri"/>
            </a:endParaRPr>
          </a:p>
          <a:p>
            <a:pPr marL="469900" indent="-457200" algn="just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9900" algn="l"/>
              </a:tabLst>
            </a:pPr>
            <a:r>
              <a:rPr sz="1800" spc="-15" dirty="0">
                <a:latin typeface="Calibri"/>
                <a:cs typeface="Calibri"/>
              </a:rPr>
              <a:t>Что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можешь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сделать</a:t>
            </a:r>
            <a:r>
              <a:rPr sz="1800" spc="-5" dirty="0">
                <a:latin typeface="Calibri"/>
                <a:cs typeface="Calibri"/>
              </a:rPr>
              <a:t> для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того,</a:t>
            </a:r>
            <a:r>
              <a:rPr sz="1800" spc="-10" dirty="0">
                <a:latin typeface="Calibri"/>
                <a:cs typeface="Calibri"/>
              </a:rPr>
              <a:t> чтобы</a:t>
            </a:r>
            <a:r>
              <a:rPr sz="1800" spc="-5" dirty="0">
                <a:latin typeface="Calibri"/>
                <a:cs typeface="Calibri"/>
              </a:rPr>
              <a:t> прекратить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буллинг</a:t>
            </a:r>
            <a:r>
              <a:rPr sz="1800" spc="-5" dirty="0">
                <a:latin typeface="Calibri"/>
                <a:cs typeface="Calibri"/>
              </a:rPr>
              <a:t> против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(имя жертвы)?</a:t>
            </a:r>
            <a:endParaRPr sz="1800">
              <a:latin typeface="Calibri"/>
              <a:cs typeface="Calibri"/>
            </a:endParaRPr>
          </a:p>
          <a:p>
            <a:pPr marL="469900" marR="141605" indent="-4572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15" dirty="0">
                <a:latin typeface="Calibri"/>
                <a:cs typeface="Calibri"/>
              </a:rPr>
              <a:t>Что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ты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можешь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сделать,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если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заметишь,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что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другие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занимаются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травлей?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(Записать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ответ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сообщить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буллеру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том,</a:t>
            </a:r>
            <a:r>
              <a:rPr sz="1800" spc="-10" dirty="0">
                <a:latin typeface="Calibri"/>
                <a:cs typeface="Calibri"/>
              </a:rPr>
              <a:t> что </a:t>
            </a:r>
            <a:r>
              <a:rPr sz="1800" dirty="0">
                <a:latin typeface="Calibri"/>
                <a:cs typeface="Calibri"/>
              </a:rPr>
              <a:t>Вы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хотите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видеть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его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качестве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партнера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борьбе </a:t>
            </a:r>
            <a:r>
              <a:rPr sz="1800" spc="-10" dirty="0">
                <a:latin typeface="Calibri"/>
                <a:cs typeface="Calibri"/>
              </a:rPr>
              <a:t>против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буллинга)</a:t>
            </a:r>
            <a:endParaRPr sz="1800">
              <a:latin typeface="Calibri"/>
              <a:cs typeface="Calibri"/>
            </a:endParaRPr>
          </a:p>
          <a:p>
            <a:pPr marL="469900" marR="566420" indent="-457200">
              <a:lnSpc>
                <a:spcPct val="100000"/>
              </a:lnSpc>
              <a:spcBef>
                <a:spcPts val="359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На </a:t>
            </a:r>
            <a:r>
              <a:rPr sz="1800" spc="-10" dirty="0">
                <a:latin typeface="Calibri"/>
                <a:cs typeface="Calibri"/>
              </a:rPr>
              <a:t>протяжении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(период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времени) мы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будем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наблюдать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 </a:t>
            </a:r>
            <a:r>
              <a:rPr sz="1800" spc="-10" dirty="0">
                <a:latin typeface="Calibri"/>
                <a:cs typeface="Calibri"/>
              </a:rPr>
              <a:t>тобой.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После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этого</a:t>
            </a:r>
            <a:r>
              <a:rPr sz="1800" dirty="0">
                <a:latin typeface="Calibri"/>
                <a:cs typeface="Calibri"/>
              </a:rPr>
              <a:t> с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тобой</a:t>
            </a:r>
            <a:r>
              <a:rPr sz="1800" spc="-5" dirty="0">
                <a:latin typeface="Calibri"/>
                <a:cs typeface="Calibri"/>
              </a:rPr>
              <a:t> (и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другими </a:t>
            </a:r>
            <a:r>
              <a:rPr sz="1800" spc="-10" dirty="0">
                <a:latin typeface="Calibri"/>
                <a:cs typeface="Calibri"/>
              </a:rPr>
              <a:t>буллерами)</a:t>
            </a:r>
            <a:r>
              <a:rPr sz="1800" spc="-5" dirty="0">
                <a:latin typeface="Calibri"/>
                <a:cs typeface="Calibri"/>
              </a:rPr>
              <a:t> снова </a:t>
            </a:r>
            <a:r>
              <a:rPr sz="1800" spc="-25" dirty="0">
                <a:latin typeface="Calibri"/>
                <a:cs typeface="Calibri"/>
              </a:rPr>
              <a:t>будет</a:t>
            </a:r>
            <a:r>
              <a:rPr sz="1800" spc="-10" dirty="0">
                <a:latin typeface="Calibri"/>
                <a:cs typeface="Calibri"/>
              </a:rPr>
              <a:t> разговор.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70" dirty="0">
                <a:latin typeface="Calibri"/>
                <a:cs typeface="Calibri"/>
              </a:rPr>
              <a:t>Ты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согласен?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037" y="428764"/>
            <a:ext cx="8229600" cy="857250"/>
          </a:xfrm>
          <a:custGeom>
            <a:avLst/>
            <a:gdLst/>
            <a:ahLst/>
            <a:cxnLst/>
            <a:rect l="l" t="t" r="r" b="b"/>
            <a:pathLst>
              <a:path w="8229600" h="857250">
                <a:moveTo>
                  <a:pt x="8229244" y="0"/>
                </a:moveTo>
                <a:lnTo>
                  <a:pt x="0" y="0"/>
                </a:lnTo>
                <a:lnTo>
                  <a:pt x="0" y="856792"/>
                </a:lnTo>
                <a:lnTo>
                  <a:pt x="4114800" y="856792"/>
                </a:lnTo>
                <a:lnTo>
                  <a:pt x="8229244" y="856792"/>
                </a:lnTo>
                <a:lnTo>
                  <a:pt x="8229244" y="0"/>
                </a:lnTo>
                <a:close/>
              </a:path>
            </a:pathLst>
          </a:custGeom>
          <a:solidFill>
            <a:srgbClr val="DBE5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87500" y="539902"/>
            <a:ext cx="60509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Метод</a:t>
            </a:r>
            <a:r>
              <a:rPr spc="-45" dirty="0"/>
              <a:t> </a:t>
            </a:r>
            <a:r>
              <a:rPr spc="-10" dirty="0"/>
              <a:t>"Правила</a:t>
            </a:r>
            <a:r>
              <a:rPr spc="-30" dirty="0"/>
              <a:t> </a:t>
            </a:r>
            <a:r>
              <a:rPr spc="-20" dirty="0"/>
              <a:t>школы"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33219"/>
            <a:ext cx="8063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8285" algn="l"/>
                <a:tab pos="2863215" algn="l"/>
                <a:tab pos="5288915" algn="l"/>
                <a:tab pos="7038340" algn="l"/>
              </a:tabLst>
            </a:pPr>
            <a:r>
              <a:rPr sz="3200" dirty="0">
                <a:latin typeface="Calibri"/>
                <a:cs typeface="Calibri"/>
              </a:rPr>
              <a:t>М</a:t>
            </a:r>
            <a:r>
              <a:rPr sz="3200" spc="-15" dirty="0">
                <a:latin typeface="Calibri"/>
                <a:cs typeface="Calibri"/>
              </a:rPr>
              <a:t>е</a:t>
            </a:r>
            <a:r>
              <a:rPr sz="3200" spc="-40" dirty="0">
                <a:latin typeface="Calibri"/>
                <a:cs typeface="Calibri"/>
              </a:rPr>
              <a:t>т</a:t>
            </a:r>
            <a:r>
              <a:rPr sz="3200" spc="-100" dirty="0">
                <a:latin typeface="Calibri"/>
                <a:cs typeface="Calibri"/>
              </a:rPr>
              <a:t>о</a:t>
            </a:r>
            <a:r>
              <a:rPr sz="3200" dirty="0">
                <a:latin typeface="Calibri"/>
                <a:cs typeface="Calibri"/>
              </a:rPr>
              <a:t>д	п</a:t>
            </a:r>
            <a:r>
              <a:rPr sz="3200" spc="-5" dirty="0">
                <a:latin typeface="Calibri"/>
                <a:cs typeface="Calibri"/>
              </a:rPr>
              <a:t>ро</a:t>
            </a:r>
            <a:r>
              <a:rPr sz="3200" spc="5" dirty="0">
                <a:latin typeface="Calibri"/>
                <a:cs typeface="Calibri"/>
              </a:rPr>
              <a:t>с</a:t>
            </a:r>
            <a:r>
              <a:rPr sz="3200" dirty="0">
                <a:latin typeface="Calibri"/>
                <a:cs typeface="Calibri"/>
              </a:rPr>
              <a:t>т	</a:t>
            </a:r>
            <a:r>
              <a:rPr sz="3200" spc="-30" dirty="0">
                <a:latin typeface="Calibri"/>
                <a:cs typeface="Calibri"/>
              </a:rPr>
              <a:t>т</a:t>
            </a:r>
            <a:r>
              <a:rPr sz="3200" spc="-5" dirty="0">
                <a:latin typeface="Calibri"/>
                <a:cs typeface="Calibri"/>
              </a:rPr>
              <a:t>ехнич</a:t>
            </a:r>
            <a:r>
              <a:rPr sz="3200" dirty="0">
                <a:latin typeface="Calibri"/>
                <a:cs typeface="Calibri"/>
              </a:rPr>
              <a:t>ес</a:t>
            </a:r>
            <a:r>
              <a:rPr sz="3200" spc="-10" dirty="0">
                <a:latin typeface="Calibri"/>
                <a:cs typeface="Calibri"/>
              </a:rPr>
              <a:t>к</a:t>
            </a:r>
            <a:r>
              <a:rPr sz="3200" spc="-5" dirty="0">
                <a:latin typeface="Calibri"/>
                <a:cs typeface="Calibri"/>
              </a:rPr>
              <a:t>и</a:t>
            </a:r>
            <a:r>
              <a:rPr sz="3200" dirty="0">
                <a:latin typeface="Calibri"/>
                <a:cs typeface="Calibri"/>
              </a:rPr>
              <a:t>:	</a:t>
            </a:r>
            <a:r>
              <a:rPr sz="3200" spc="-45" dirty="0">
                <a:latin typeface="Calibri"/>
                <a:cs typeface="Calibri"/>
              </a:rPr>
              <a:t>к</a:t>
            </a:r>
            <a:r>
              <a:rPr sz="3200" spc="-15" dirty="0">
                <a:latin typeface="Calibri"/>
                <a:cs typeface="Calibri"/>
              </a:rPr>
              <a:t>а</a:t>
            </a:r>
            <a:r>
              <a:rPr sz="3200" dirty="0">
                <a:latin typeface="Calibri"/>
                <a:cs typeface="Calibri"/>
              </a:rPr>
              <a:t>ж</a:t>
            </a:r>
            <a:r>
              <a:rPr sz="3200" spc="-5" dirty="0">
                <a:latin typeface="Calibri"/>
                <a:cs typeface="Calibri"/>
              </a:rPr>
              <a:t>д</a:t>
            </a:r>
            <a:r>
              <a:rPr sz="3200" spc="5" dirty="0">
                <a:latin typeface="Calibri"/>
                <a:cs typeface="Calibri"/>
              </a:rPr>
              <a:t>ы</a:t>
            </a:r>
            <a:r>
              <a:rPr sz="3200" dirty="0">
                <a:latin typeface="Calibri"/>
                <a:cs typeface="Calibri"/>
              </a:rPr>
              <a:t>й	в</a:t>
            </a:r>
            <a:r>
              <a:rPr sz="3200" spc="-5" dirty="0">
                <a:latin typeface="Calibri"/>
                <a:cs typeface="Calibri"/>
              </a:rPr>
              <a:t>но</a:t>
            </a:r>
            <a:r>
              <a:rPr sz="3200" dirty="0">
                <a:latin typeface="Calibri"/>
                <a:cs typeface="Calibri"/>
              </a:rPr>
              <a:t>вь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608465"/>
            <a:ext cx="5468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58845" algn="l"/>
              </a:tabLst>
            </a:pPr>
            <a:r>
              <a:rPr sz="3200" spc="-5" dirty="0">
                <a:latin typeface="Calibri"/>
                <a:cs typeface="Calibri"/>
              </a:rPr>
              <a:t>оформленными	основными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2121026"/>
            <a:ext cx="806259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ts val="3840"/>
              </a:lnSpc>
              <a:spcBef>
                <a:spcPts val="100"/>
              </a:spcBef>
              <a:tabLst>
                <a:tab pos="2575560" algn="l"/>
                <a:tab pos="4407535" algn="l"/>
                <a:tab pos="5438775" algn="l"/>
                <a:tab pos="5888355" algn="l"/>
              </a:tabLst>
            </a:pPr>
            <a:r>
              <a:rPr sz="3200" spc="-5" dirty="0">
                <a:latin typeface="Calibri"/>
                <a:cs typeface="Calibri"/>
              </a:rPr>
              <a:t>поступивший	</a:t>
            </a:r>
            <a:r>
              <a:rPr sz="3200" spc="-10" dirty="0">
                <a:latin typeface="Calibri"/>
                <a:cs typeface="Calibri"/>
              </a:rPr>
              <a:t>получает	</a:t>
            </a:r>
            <a:r>
              <a:rPr sz="3200" spc="-5" dirty="0">
                <a:latin typeface="Calibri"/>
                <a:cs typeface="Calibri"/>
              </a:rPr>
              <a:t>лист	</a:t>
            </a:r>
            <a:r>
              <a:rPr sz="3200" dirty="0">
                <a:latin typeface="Calibri"/>
                <a:cs typeface="Calibri"/>
              </a:rPr>
              <a:t>с	</a:t>
            </a:r>
            <a:r>
              <a:rPr sz="3200" spc="-10" dirty="0">
                <a:latin typeface="Calibri"/>
                <a:cs typeface="Calibri"/>
              </a:rPr>
              <a:t>качественно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правилами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поведения </a:t>
            </a:r>
            <a:r>
              <a:rPr dirty="0"/>
              <a:t>в </a:t>
            </a:r>
            <a:r>
              <a:rPr spc="-10" dirty="0"/>
              <a:t>учреждении. </a:t>
            </a:r>
            <a:r>
              <a:rPr spc="-5" dirty="0"/>
              <a:t>Правил </a:t>
            </a:r>
            <a:r>
              <a:rPr dirty="0"/>
              <a:t>- не </a:t>
            </a:r>
            <a:r>
              <a:rPr spc="-15" dirty="0"/>
              <a:t>более </a:t>
            </a:r>
            <a:r>
              <a:rPr spc="-10" dirty="0"/>
              <a:t> </a:t>
            </a:r>
            <a:r>
              <a:rPr spc="-5" dirty="0"/>
              <a:t>7-9,</a:t>
            </a:r>
            <a:r>
              <a:rPr dirty="0"/>
              <a:t> в</a:t>
            </a:r>
            <a:r>
              <a:rPr spc="5" dirty="0"/>
              <a:t> </a:t>
            </a:r>
            <a:r>
              <a:rPr spc="-15" dirty="0"/>
              <a:t>том</a:t>
            </a:r>
            <a:r>
              <a:rPr spc="695" dirty="0"/>
              <a:t> </a:t>
            </a:r>
            <a:r>
              <a:rPr spc="-5" dirty="0"/>
              <a:t>числе</a:t>
            </a:r>
            <a:r>
              <a:rPr dirty="0"/>
              <a:t> </a:t>
            </a:r>
            <a:r>
              <a:rPr spc="-5" dirty="0"/>
              <a:t>запрет</a:t>
            </a:r>
            <a:r>
              <a:rPr dirty="0"/>
              <a:t> </a:t>
            </a:r>
            <a:r>
              <a:rPr spc="-5" dirty="0"/>
              <a:t>на</a:t>
            </a:r>
            <a:r>
              <a:rPr dirty="0"/>
              <a:t> </a:t>
            </a:r>
            <a:r>
              <a:rPr spc="-10" dirty="0"/>
              <a:t>травлю.</a:t>
            </a:r>
            <a:r>
              <a:rPr spc="-5" dirty="0"/>
              <a:t> </a:t>
            </a:r>
            <a:r>
              <a:rPr dirty="0"/>
              <a:t>С </a:t>
            </a:r>
            <a:r>
              <a:rPr spc="5" dirty="0"/>
              <a:t> </a:t>
            </a:r>
            <a:r>
              <a:rPr spc="-5" dirty="0"/>
              <a:t>объяснениями, </a:t>
            </a:r>
            <a:r>
              <a:rPr spc="-20" dirty="0"/>
              <a:t>что</a:t>
            </a:r>
            <a:r>
              <a:rPr spc="5" dirty="0"/>
              <a:t> </a:t>
            </a:r>
            <a:r>
              <a:rPr spc="-25" dirty="0"/>
              <a:t>это</a:t>
            </a:r>
            <a:r>
              <a:rPr spc="-10" dirty="0"/>
              <a:t> такое.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5156" y="353515"/>
            <a:ext cx="8221980" cy="935355"/>
            <a:chOff x="425156" y="353515"/>
            <a:chExt cx="8221980" cy="935355"/>
          </a:xfrm>
        </p:grpSpPr>
        <p:sp>
          <p:nvSpPr>
            <p:cNvPr id="3" name="object 3"/>
            <p:cNvSpPr/>
            <p:nvPr/>
          </p:nvSpPr>
          <p:spPr>
            <a:xfrm>
              <a:off x="428396" y="356755"/>
              <a:ext cx="8215630" cy="929005"/>
            </a:xfrm>
            <a:custGeom>
              <a:avLst/>
              <a:gdLst/>
              <a:ahLst/>
              <a:cxnLst/>
              <a:rect l="l" t="t" r="r" b="b"/>
              <a:pathLst>
                <a:path w="8215630" h="929005">
                  <a:moveTo>
                    <a:pt x="8060042" y="0"/>
                  </a:moveTo>
                  <a:lnTo>
                    <a:pt x="154800" y="0"/>
                  </a:lnTo>
                  <a:lnTo>
                    <a:pt x="134606" y="1338"/>
                  </a:lnTo>
                  <a:lnTo>
                    <a:pt x="95571" y="11846"/>
                  </a:lnTo>
                  <a:lnTo>
                    <a:pt x="60573" y="32040"/>
                  </a:lnTo>
                  <a:lnTo>
                    <a:pt x="32040" y="60573"/>
                  </a:lnTo>
                  <a:lnTo>
                    <a:pt x="11846" y="95571"/>
                  </a:lnTo>
                  <a:lnTo>
                    <a:pt x="1338" y="134606"/>
                  </a:lnTo>
                  <a:lnTo>
                    <a:pt x="0" y="154800"/>
                  </a:lnTo>
                  <a:lnTo>
                    <a:pt x="0" y="774001"/>
                  </a:lnTo>
                  <a:lnTo>
                    <a:pt x="5310" y="814052"/>
                  </a:lnTo>
                  <a:lnTo>
                    <a:pt x="20878" y="851407"/>
                  </a:lnTo>
                  <a:lnTo>
                    <a:pt x="45361" y="883442"/>
                  </a:lnTo>
                  <a:lnTo>
                    <a:pt x="77406" y="907923"/>
                  </a:lnTo>
                  <a:lnTo>
                    <a:pt x="114750" y="923491"/>
                  </a:lnTo>
                  <a:lnTo>
                    <a:pt x="154800" y="928801"/>
                  </a:lnTo>
                  <a:lnTo>
                    <a:pt x="8060397" y="928446"/>
                  </a:lnTo>
                  <a:lnTo>
                    <a:pt x="8100448" y="923136"/>
                  </a:lnTo>
                  <a:lnTo>
                    <a:pt x="8137804" y="907567"/>
                  </a:lnTo>
                  <a:lnTo>
                    <a:pt x="8169843" y="883084"/>
                  </a:lnTo>
                  <a:lnTo>
                    <a:pt x="8194319" y="851039"/>
                  </a:lnTo>
                  <a:lnTo>
                    <a:pt x="8209888" y="813695"/>
                  </a:lnTo>
                  <a:lnTo>
                    <a:pt x="8215198" y="773645"/>
                  </a:lnTo>
                  <a:lnTo>
                    <a:pt x="8214842" y="154800"/>
                  </a:lnTo>
                  <a:lnTo>
                    <a:pt x="8209532" y="114750"/>
                  </a:lnTo>
                  <a:lnTo>
                    <a:pt x="8193963" y="77406"/>
                  </a:lnTo>
                  <a:lnTo>
                    <a:pt x="8169482" y="45361"/>
                  </a:lnTo>
                  <a:lnTo>
                    <a:pt x="8137448" y="20878"/>
                  </a:lnTo>
                  <a:lnTo>
                    <a:pt x="8100093" y="5310"/>
                  </a:lnTo>
                  <a:lnTo>
                    <a:pt x="8060042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8396" y="356755"/>
              <a:ext cx="8215630" cy="929005"/>
            </a:xfrm>
            <a:custGeom>
              <a:avLst/>
              <a:gdLst/>
              <a:ahLst/>
              <a:cxnLst/>
              <a:rect l="l" t="t" r="r" b="b"/>
              <a:pathLst>
                <a:path w="8215630" h="929005">
                  <a:moveTo>
                    <a:pt x="0" y="154800"/>
                  </a:moveTo>
                  <a:lnTo>
                    <a:pt x="1338" y="134606"/>
                  </a:lnTo>
                  <a:lnTo>
                    <a:pt x="5310" y="114750"/>
                  </a:lnTo>
                  <a:lnTo>
                    <a:pt x="20878" y="77406"/>
                  </a:lnTo>
                  <a:lnTo>
                    <a:pt x="45361" y="45361"/>
                  </a:lnTo>
                  <a:lnTo>
                    <a:pt x="77406" y="20878"/>
                  </a:lnTo>
                  <a:lnTo>
                    <a:pt x="114750" y="5310"/>
                  </a:lnTo>
                  <a:lnTo>
                    <a:pt x="154800" y="0"/>
                  </a:lnTo>
                  <a:lnTo>
                    <a:pt x="8060042" y="0"/>
                  </a:lnTo>
                  <a:lnTo>
                    <a:pt x="8100093" y="5310"/>
                  </a:lnTo>
                  <a:lnTo>
                    <a:pt x="8137448" y="20878"/>
                  </a:lnTo>
                  <a:lnTo>
                    <a:pt x="8169482" y="45361"/>
                  </a:lnTo>
                  <a:lnTo>
                    <a:pt x="8193963" y="77406"/>
                  </a:lnTo>
                  <a:lnTo>
                    <a:pt x="8209532" y="114750"/>
                  </a:lnTo>
                  <a:lnTo>
                    <a:pt x="8214842" y="154800"/>
                  </a:lnTo>
                  <a:lnTo>
                    <a:pt x="8215198" y="773645"/>
                  </a:lnTo>
                  <a:lnTo>
                    <a:pt x="8213859" y="793839"/>
                  </a:lnTo>
                  <a:lnTo>
                    <a:pt x="8209888" y="813695"/>
                  </a:lnTo>
                  <a:lnTo>
                    <a:pt x="8194319" y="851039"/>
                  </a:lnTo>
                  <a:lnTo>
                    <a:pt x="8169843" y="883084"/>
                  </a:lnTo>
                  <a:lnTo>
                    <a:pt x="8137804" y="907567"/>
                  </a:lnTo>
                  <a:lnTo>
                    <a:pt x="8100448" y="923136"/>
                  </a:lnTo>
                  <a:lnTo>
                    <a:pt x="8060397" y="928446"/>
                  </a:lnTo>
                  <a:lnTo>
                    <a:pt x="154800" y="928801"/>
                  </a:lnTo>
                  <a:lnTo>
                    <a:pt x="114750" y="923491"/>
                  </a:lnTo>
                  <a:lnTo>
                    <a:pt x="77406" y="907923"/>
                  </a:lnTo>
                  <a:lnTo>
                    <a:pt x="45361" y="883442"/>
                  </a:lnTo>
                  <a:lnTo>
                    <a:pt x="20878" y="851407"/>
                  </a:lnTo>
                  <a:lnTo>
                    <a:pt x="5310" y="814052"/>
                  </a:lnTo>
                  <a:lnTo>
                    <a:pt x="0" y="774001"/>
                  </a:lnTo>
                  <a:lnTo>
                    <a:pt x="0" y="154800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396" y="356755"/>
              <a:ext cx="8215630" cy="929005"/>
            </a:xfrm>
            <a:custGeom>
              <a:avLst/>
              <a:gdLst/>
              <a:ahLst/>
              <a:cxnLst/>
              <a:rect l="l" t="t" r="r" b="b"/>
              <a:pathLst>
                <a:path w="8215630" h="929005">
                  <a:moveTo>
                    <a:pt x="8060042" y="0"/>
                  </a:moveTo>
                  <a:lnTo>
                    <a:pt x="154800" y="0"/>
                  </a:lnTo>
                  <a:lnTo>
                    <a:pt x="134606" y="1338"/>
                  </a:lnTo>
                  <a:lnTo>
                    <a:pt x="95571" y="11846"/>
                  </a:lnTo>
                  <a:lnTo>
                    <a:pt x="60573" y="32040"/>
                  </a:lnTo>
                  <a:lnTo>
                    <a:pt x="32040" y="60573"/>
                  </a:lnTo>
                  <a:lnTo>
                    <a:pt x="11846" y="95571"/>
                  </a:lnTo>
                  <a:lnTo>
                    <a:pt x="1338" y="134606"/>
                  </a:lnTo>
                  <a:lnTo>
                    <a:pt x="0" y="154800"/>
                  </a:lnTo>
                  <a:lnTo>
                    <a:pt x="0" y="774001"/>
                  </a:lnTo>
                  <a:lnTo>
                    <a:pt x="5310" y="814052"/>
                  </a:lnTo>
                  <a:lnTo>
                    <a:pt x="20878" y="851407"/>
                  </a:lnTo>
                  <a:lnTo>
                    <a:pt x="45361" y="883442"/>
                  </a:lnTo>
                  <a:lnTo>
                    <a:pt x="77406" y="907923"/>
                  </a:lnTo>
                  <a:lnTo>
                    <a:pt x="114750" y="923491"/>
                  </a:lnTo>
                  <a:lnTo>
                    <a:pt x="154800" y="928801"/>
                  </a:lnTo>
                  <a:lnTo>
                    <a:pt x="8060397" y="928446"/>
                  </a:lnTo>
                  <a:lnTo>
                    <a:pt x="8100448" y="923136"/>
                  </a:lnTo>
                  <a:lnTo>
                    <a:pt x="8137804" y="907567"/>
                  </a:lnTo>
                  <a:lnTo>
                    <a:pt x="8169843" y="883084"/>
                  </a:lnTo>
                  <a:lnTo>
                    <a:pt x="8194319" y="851039"/>
                  </a:lnTo>
                  <a:lnTo>
                    <a:pt x="8209888" y="813695"/>
                  </a:lnTo>
                  <a:lnTo>
                    <a:pt x="8215198" y="773645"/>
                  </a:lnTo>
                  <a:lnTo>
                    <a:pt x="8214842" y="154800"/>
                  </a:lnTo>
                  <a:lnTo>
                    <a:pt x="8209532" y="114750"/>
                  </a:lnTo>
                  <a:lnTo>
                    <a:pt x="8193963" y="77406"/>
                  </a:lnTo>
                  <a:lnTo>
                    <a:pt x="8169482" y="45361"/>
                  </a:lnTo>
                  <a:lnTo>
                    <a:pt x="8137448" y="20878"/>
                  </a:lnTo>
                  <a:lnTo>
                    <a:pt x="8100093" y="5310"/>
                  </a:lnTo>
                  <a:lnTo>
                    <a:pt x="8060042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396" y="356755"/>
              <a:ext cx="8215630" cy="929005"/>
            </a:xfrm>
            <a:custGeom>
              <a:avLst/>
              <a:gdLst/>
              <a:ahLst/>
              <a:cxnLst/>
              <a:rect l="l" t="t" r="r" b="b"/>
              <a:pathLst>
                <a:path w="8215630" h="929005">
                  <a:moveTo>
                    <a:pt x="0" y="154800"/>
                  </a:moveTo>
                  <a:lnTo>
                    <a:pt x="1338" y="134606"/>
                  </a:lnTo>
                  <a:lnTo>
                    <a:pt x="5310" y="114750"/>
                  </a:lnTo>
                  <a:lnTo>
                    <a:pt x="20878" y="77406"/>
                  </a:lnTo>
                  <a:lnTo>
                    <a:pt x="45361" y="45361"/>
                  </a:lnTo>
                  <a:lnTo>
                    <a:pt x="77406" y="20878"/>
                  </a:lnTo>
                  <a:lnTo>
                    <a:pt x="114750" y="5310"/>
                  </a:lnTo>
                  <a:lnTo>
                    <a:pt x="154800" y="0"/>
                  </a:lnTo>
                  <a:lnTo>
                    <a:pt x="8060042" y="0"/>
                  </a:lnTo>
                  <a:lnTo>
                    <a:pt x="8100093" y="5310"/>
                  </a:lnTo>
                  <a:lnTo>
                    <a:pt x="8137448" y="20878"/>
                  </a:lnTo>
                  <a:lnTo>
                    <a:pt x="8169482" y="45361"/>
                  </a:lnTo>
                  <a:lnTo>
                    <a:pt x="8193963" y="77406"/>
                  </a:lnTo>
                  <a:lnTo>
                    <a:pt x="8209532" y="114750"/>
                  </a:lnTo>
                  <a:lnTo>
                    <a:pt x="8214842" y="154800"/>
                  </a:lnTo>
                  <a:lnTo>
                    <a:pt x="8215198" y="773645"/>
                  </a:lnTo>
                  <a:lnTo>
                    <a:pt x="8213859" y="793839"/>
                  </a:lnTo>
                  <a:lnTo>
                    <a:pt x="8209888" y="813695"/>
                  </a:lnTo>
                  <a:lnTo>
                    <a:pt x="8194319" y="851039"/>
                  </a:lnTo>
                  <a:lnTo>
                    <a:pt x="8169843" y="883084"/>
                  </a:lnTo>
                  <a:lnTo>
                    <a:pt x="8137804" y="907567"/>
                  </a:lnTo>
                  <a:lnTo>
                    <a:pt x="8100448" y="923136"/>
                  </a:lnTo>
                  <a:lnTo>
                    <a:pt x="8060397" y="928446"/>
                  </a:lnTo>
                  <a:lnTo>
                    <a:pt x="154800" y="928801"/>
                  </a:lnTo>
                  <a:lnTo>
                    <a:pt x="114750" y="923491"/>
                  </a:lnTo>
                  <a:lnTo>
                    <a:pt x="77406" y="907923"/>
                  </a:lnTo>
                  <a:lnTo>
                    <a:pt x="45361" y="883442"/>
                  </a:lnTo>
                  <a:lnTo>
                    <a:pt x="20878" y="851407"/>
                  </a:lnTo>
                  <a:lnTo>
                    <a:pt x="5310" y="814052"/>
                  </a:lnTo>
                  <a:lnTo>
                    <a:pt x="0" y="774001"/>
                  </a:lnTo>
                  <a:lnTo>
                    <a:pt x="0" y="154800"/>
                  </a:lnTo>
                  <a:close/>
                </a:path>
              </a:pathLst>
            </a:custGeom>
            <a:ln w="6479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62" rIns="0" bIns="0" rtlCol="0">
            <a:spAutoFit/>
          </a:bodyPr>
          <a:lstStyle/>
          <a:p>
            <a:pPr marL="3020695" marR="5080" indent="-2383790">
              <a:lnSpc>
                <a:spcPct val="100000"/>
              </a:lnSpc>
              <a:spcBef>
                <a:spcPts val="100"/>
              </a:spcBef>
            </a:pPr>
            <a:r>
              <a:rPr sz="2800" spc="-15" dirty="0"/>
              <a:t>Детский</a:t>
            </a:r>
            <a:r>
              <a:rPr sz="2800" dirty="0"/>
              <a:t> </a:t>
            </a:r>
            <a:r>
              <a:rPr sz="2800" spc="-15" dirty="0"/>
              <a:t>коллектив,</a:t>
            </a:r>
            <a:r>
              <a:rPr sz="2800" dirty="0"/>
              <a:t> </a:t>
            </a:r>
            <a:r>
              <a:rPr sz="2800" spc="-10" dirty="0"/>
              <a:t>сформированный </a:t>
            </a:r>
            <a:r>
              <a:rPr sz="2800" spc="-600" dirty="0"/>
              <a:t> </a:t>
            </a:r>
            <a:r>
              <a:rPr sz="2800" spc="-5" dirty="0"/>
              <a:t>спонтанно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500037" y="1928876"/>
            <a:ext cx="2857500" cy="840105"/>
            <a:chOff x="500037" y="1928876"/>
            <a:chExt cx="2857500" cy="840105"/>
          </a:xfrm>
        </p:grpSpPr>
        <p:sp>
          <p:nvSpPr>
            <p:cNvPr id="9" name="object 9"/>
            <p:cNvSpPr/>
            <p:nvPr/>
          </p:nvSpPr>
          <p:spPr>
            <a:xfrm>
              <a:off x="500037" y="1928876"/>
              <a:ext cx="2857500" cy="840105"/>
            </a:xfrm>
            <a:custGeom>
              <a:avLst/>
              <a:gdLst/>
              <a:ahLst/>
              <a:cxnLst/>
              <a:rect l="l" t="t" r="r" b="b"/>
              <a:pathLst>
                <a:path w="2857500" h="840105">
                  <a:moveTo>
                    <a:pt x="2857322" y="0"/>
                  </a:moveTo>
                  <a:lnTo>
                    <a:pt x="0" y="0"/>
                  </a:lnTo>
                  <a:lnTo>
                    <a:pt x="0" y="839520"/>
                  </a:lnTo>
                  <a:lnTo>
                    <a:pt x="1428838" y="839520"/>
                  </a:lnTo>
                  <a:lnTo>
                    <a:pt x="2857322" y="839520"/>
                  </a:lnTo>
                  <a:lnTo>
                    <a:pt x="2857322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037" y="1928876"/>
              <a:ext cx="2857500" cy="840105"/>
            </a:xfrm>
            <a:custGeom>
              <a:avLst/>
              <a:gdLst/>
              <a:ahLst/>
              <a:cxnLst/>
              <a:rect l="l" t="t" r="r" b="b"/>
              <a:pathLst>
                <a:path w="2857500" h="840105">
                  <a:moveTo>
                    <a:pt x="2857322" y="0"/>
                  </a:moveTo>
                  <a:lnTo>
                    <a:pt x="0" y="0"/>
                  </a:lnTo>
                  <a:lnTo>
                    <a:pt x="0" y="839520"/>
                  </a:lnTo>
                  <a:lnTo>
                    <a:pt x="1428838" y="839520"/>
                  </a:lnTo>
                  <a:lnTo>
                    <a:pt x="2857322" y="839520"/>
                  </a:lnTo>
                  <a:lnTo>
                    <a:pt x="2857322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0037" y="1928876"/>
            <a:ext cx="2857500" cy="840105"/>
          </a:xfrm>
          <a:prstGeom prst="rect">
            <a:avLst/>
          </a:prstGeom>
          <a:ln w="6479">
            <a:solidFill>
              <a:srgbClr val="45A9C3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imes New Roman"/>
              <a:cs typeface="Times New Roman"/>
            </a:endParaRPr>
          </a:p>
          <a:p>
            <a:pPr marL="163830" marR="144145" indent="144145">
              <a:lnSpc>
                <a:spcPts val="1670"/>
              </a:lnSpc>
              <a:spcBef>
                <a:spcPts val="5"/>
              </a:spcBef>
              <a:tabLst>
                <a:tab pos="2150110" algn="l"/>
              </a:tabLst>
            </a:pPr>
            <a:r>
              <a:rPr sz="1400" spc="-5" dirty="0">
                <a:latin typeface="Calibri"/>
                <a:cs typeface="Calibri"/>
              </a:rPr>
              <a:t>Общие</a:t>
            </a:r>
            <a:r>
              <a:rPr sz="1400" spc="-10" dirty="0">
                <a:latin typeface="Calibri"/>
                <a:cs typeface="Calibri"/>
              </a:rPr>
              <a:t> цели,</a:t>
            </a:r>
            <a:r>
              <a:rPr sz="1400" spc="-5" dirty="0">
                <a:latin typeface="Calibri"/>
                <a:cs typeface="Calibri"/>
              </a:rPr>
              <a:t> если</a:t>
            </a:r>
            <a:r>
              <a:rPr sz="1400" dirty="0">
                <a:latin typeface="Calibri"/>
                <a:cs typeface="Calibri"/>
              </a:rPr>
              <a:t> они	</a:t>
            </a:r>
            <a:r>
              <a:rPr sz="1400" spc="-5" dirty="0">
                <a:latin typeface="Calibri"/>
                <a:cs typeface="Calibri"/>
              </a:rPr>
              <a:t>есть,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могут</a:t>
            </a:r>
            <a:r>
              <a:rPr sz="1400" spc="27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оказаться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деструктивными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6085" y="3282478"/>
            <a:ext cx="2865120" cy="847090"/>
            <a:chOff x="496085" y="3282478"/>
            <a:chExt cx="2865120" cy="847090"/>
          </a:xfrm>
        </p:grpSpPr>
        <p:sp>
          <p:nvSpPr>
            <p:cNvPr id="13" name="object 13"/>
            <p:cNvSpPr/>
            <p:nvPr/>
          </p:nvSpPr>
          <p:spPr>
            <a:xfrm>
              <a:off x="499325" y="3285718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5" h="840739">
                  <a:moveTo>
                    <a:pt x="140398" y="0"/>
                  </a:moveTo>
                  <a:lnTo>
                    <a:pt x="86832" y="10629"/>
                  </a:lnTo>
                  <a:lnTo>
                    <a:pt x="41262" y="40952"/>
                  </a:lnTo>
                  <a:lnTo>
                    <a:pt x="10985" y="86632"/>
                  </a:lnTo>
                  <a:lnTo>
                    <a:pt x="355" y="140042"/>
                  </a:lnTo>
                  <a:lnTo>
                    <a:pt x="0" y="700201"/>
                  </a:lnTo>
                  <a:lnTo>
                    <a:pt x="1203" y="718463"/>
                  </a:lnTo>
                  <a:lnTo>
                    <a:pt x="18719" y="770407"/>
                  </a:lnTo>
                  <a:lnTo>
                    <a:pt x="54756" y="811358"/>
                  </a:lnTo>
                  <a:lnTo>
                    <a:pt x="103901" y="835475"/>
                  </a:lnTo>
                  <a:lnTo>
                    <a:pt x="140030" y="840244"/>
                  </a:lnTo>
                  <a:lnTo>
                    <a:pt x="2717990" y="840244"/>
                  </a:lnTo>
                  <a:lnTo>
                    <a:pt x="2771556" y="829614"/>
                  </a:lnTo>
                  <a:lnTo>
                    <a:pt x="2817126" y="799291"/>
                  </a:lnTo>
                  <a:lnTo>
                    <a:pt x="2847403" y="753612"/>
                  </a:lnTo>
                  <a:lnTo>
                    <a:pt x="2858033" y="700201"/>
                  </a:lnTo>
                  <a:lnTo>
                    <a:pt x="2858009" y="140042"/>
                  </a:lnTo>
                  <a:lnTo>
                    <a:pt x="2847403" y="86840"/>
                  </a:lnTo>
                  <a:lnTo>
                    <a:pt x="2817080" y="41263"/>
                  </a:lnTo>
                  <a:lnTo>
                    <a:pt x="2771400" y="10990"/>
                  </a:lnTo>
                  <a:lnTo>
                    <a:pt x="2717990" y="355"/>
                  </a:lnTo>
                  <a:lnTo>
                    <a:pt x="140398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9325" y="3285718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5" h="840739">
                  <a:moveTo>
                    <a:pt x="355" y="140042"/>
                  </a:moveTo>
                  <a:lnTo>
                    <a:pt x="1558" y="121787"/>
                  </a:lnTo>
                  <a:lnTo>
                    <a:pt x="5124" y="103905"/>
                  </a:lnTo>
                  <a:lnTo>
                    <a:pt x="29241" y="54768"/>
                  </a:lnTo>
                  <a:lnTo>
                    <a:pt x="70192" y="18719"/>
                  </a:lnTo>
                  <a:lnTo>
                    <a:pt x="122136" y="1203"/>
                  </a:lnTo>
                  <a:lnTo>
                    <a:pt x="140398" y="0"/>
                  </a:lnTo>
                  <a:lnTo>
                    <a:pt x="2717990" y="355"/>
                  </a:lnTo>
                  <a:lnTo>
                    <a:pt x="2771400" y="10990"/>
                  </a:lnTo>
                  <a:lnTo>
                    <a:pt x="2817080" y="41263"/>
                  </a:lnTo>
                  <a:lnTo>
                    <a:pt x="2847403" y="86840"/>
                  </a:lnTo>
                  <a:lnTo>
                    <a:pt x="2858033" y="140398"/>
                  </a:lnTo>
                  <a:lnTo>
                    <a:pt x="2858033" y="700201"/>
                  </a:lnTo>
                  <a:lnTo>
                    <a:pt x="2856830" y="718457"/>
                  </a:lnTo>
                  <a:lnTo>
                    <a:pt x="2853264" y="736339"/>
                  </a:lnTo>
                  <a:lnTo>
                    <a:pt x="2829147" y="785475"/>
                  </a:lnTo>
                  <a:lnTo>
                    <a:pt x="2788196" y="821524"/>
                  </a:lnTo>
                  <a:lnTo>
                    <a:pt x="2736252" y="839041"/>
                  </a:lnTo>
                  <a:lnTo>
                    <a:pt x="2717990" y="840244"/>
                  </a:lnTo>
                  <a:lnTo>
                    <a:pt x="140030" y="840244"/>
                  </a:lnTo>
                  <a:lnTo>
                    <a:pt x="86627" y="829614"/>
                  </a:lnTo>
                  <a:lnTo>
                    <a:pt x="40941" y="799338"/>
                  </a:lnTo>
                  <a:lnTo>
                    <a:pt x="10629" y="753767"/>
                  </a:lnTo>
                  <a:lnTo>
                    <a:pt x="0" y="700201"/>
                  </a:lnTo>
                  <a:lnTo>
                    <a:pt x="355" y="140042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9325" y="3285718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5" h="840739">
                  <a:moveTo>
                    <a:pt x="140398" y="0"/>
                  </a:moveTo>
                  <a:lnTo>
                    <a:pt x="86832" y="10629"/>
                  </a:lnTo>
                  <a:lnTo>
                    <a:pt x="41262" y="40952"/>
                  </a:lnTo>
                  <a:lnTo>
                    <a:pt x="10985" y="86632"/>
                  </a:lnTo>
                  <a:lnTo>
                    <a:pt x="355" y="140042"/>
                  </a:lnTo>
                  <a:lnTo>
                    <a:pt x="0" y="700201"/>
                  </a:lnTo>
                  <a:lnTo>
                    <a:pt x="1203" y="718463"/>
                  </a:lnTo>
                  <a:lnTo>
                    <a:pt x="18719" y="770407"/>
                  </a:lnTo>
                  <a:lnTo>
                    <a:pt x="54756" y="811358"/>
                  </a:lnTo>
                  <a:lnTo>
                    <a:pt x="103901" y="835475"/>
                  </a:lnTo>
                  <a:lnTo>
                    <a:pt x="140030" y="840244"/>
                  </a:lnTo>
                  <a:lnTo>
                    <a:pt x="2717990" y="840244"/>
                  </a:lnTo>
                  <a:lnTo>
                    <a:pt x="2771556" y="829614"/>
                  </a:lnTo>
                  <a:lnTo>
                    <a:pt x="2817126" y="799291"/>
                  </a:lnTo>
                  <a:lnTo>
                    <a:pt x="2847403" y="753612"/>
                  </a:lnTo>
                  <a:lnTo>
                    <a:pt x="2858033" y="700201"/>
                  </a:lnTo>
                  <a:lnTo>
                    <a:pt x="2858009" y="140042"/>
                  </a:lnTo>
                  <a:lnTo>
                    <a:pt x="2847403" y="86840"/>
                  </a:lnTo>
                  <a:lnTo>
                    <a:pt x="2817080" y="41263"/>
                  </a:lnTo>
                  <a:lnTo>
                    <a:pt x="2771400" y="10990"/>
                  </a:lnTo>
                  <a:lnTo>
                    <a:pt x="2717990" y="355"/>
                  </a:lnTo>
                  <a:lnTo>
                    <a:pt x="140398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9325" y="3285718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5" h="840739">
                  <a:moveTo>
                    <a:pt x="355" y="140042"/>
                  </a:moveTo>
                  <a:lnTo>
                    <a:pt x="1558" y="121787"/>
                  </a:lnTo>
                  <a:lnTo>
                    <a:pt x="5124" y="103905"/>
                  </a:lnTo>
                  <a:lnTo>
                    <a:pt x="29241" y="54768"/>
                  </a:lnTo>
                  <a:lnTo>
                    <a:pt x="70192" y="18719"/>
                  </a:lnTo>
                  <a:lnTo>
                    <a:pt x="122136" y="1203"/>
                  </a:lnTo>
                  <a:lnTo>
                    <a:pt x="140398" y="0"/>
                  </a:lnTo>
                  <a:lnTo>
                    <a:pt x="2717990" y="355"/>
                  </a:lnTo>
                  <a:lnTo>
                    <a:pt x="2771400" y="10990"/>
                  </a:lnTo>
                  <a:lnTo>
                    <a:pt x="2817080" y="41263"/>
                  </a:lnTo>
                  <a:lnTo>
                    <a:pt x="2847403" y="86840"/>
                  </a:lnTo>
                  <a:lnTo>
                    <a:pt x="2858033" y="140398"/>
                  </a:lnTo>
                  <a:lnTo>
                    <a:pt x="2858033" y="700201"/>
                  </a:lnTo>
                  <a:lnTo>
                    <a:pt x="2856830" y="718457"/>
                  </a:lnTo>
                  <a:lnTo>
                    <a:pt x="2853264" y="736339"/>
                  </a:lnTo>
                  <a:lnTo>
                    <a:pt x="2829147" y="785475"/>
                  </a:lnTo>
                  <a:lnTo>
                    <a:pt x="2788196" y="821524"/>
                  </a:lnTo>
                  <a:lnTo>
                    <a:pt x="2736252" y="839041"/>
                  </a:lnTo>
                  <a:lnTo>
                    <a:pt x="2717990" y="840244"/>
                  </a:lnTo>
                  <a:lnTo>
                    <a:pt x="140030" y="840244"/>
                  </a:lnTo>
                  <a:lnTo>
                    <a:pt x="86627" y="829614"/>
                  </a:lnTo>
                  <a:lnTo>
                    <a:pt x="40941" y="799338"/>
                  </a:lnTo>
                  <a:lnTo>
                    <a:pt x="10629" y="753767"/>
                  </a:lnTo>
                  <a:lnTo>
                    <a:pt x="0" y="700201"/>
                  </a:lnTo>
                  <a:lnTo>
                    <a:pt x="355" y="140042"/>
                  </a:lnTo>
                  <a:close/>
                </a:path>
              </a:pathLst>
            </a:custGeom>
            <a:ln w="6479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9894" y="3479660"/>
            <a:ext cx="24999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Атмосфера </a:t>
            </a:r>
            <a:r>
              <a:rPr sz="1400" spc="-5" dirty="0">
                <a:latin typeface="Calibri"/>
                <a:cs typeface="Calibri"/>
              </a:rPr>
              <a:t>насилия оказывается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нормой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96085" y="4782602"/>
            <a:ext cx="2865120" cy="847090"/>
            <a:chOff x="496085" y="4782602"/>
            <a:chExt cx="2865120" cy="847090"/>
          </a:xfrm>
        </p:grpSpPr>
        <p:sp>
          <p:nvSpPr>
            <p:cNvPr id="19" name="object 19"/>
            <p:cNvSpPr/>
            <p:nvPr/>
          </p:nvSpPr>
          <p:spPr>
            <a:xfrm>
              <a:off x="499325" y="4785842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5" h="840739">
                  <a:moveTo>
                    <a:pt x="140398" y="0"/>
                  </a:moveTo>
                  <a:lnTo>
                    <a:pt x="86832" y="10629"/>
                  </a:lnTo>
                  <a:lnTo>
                    <a:pt x="41262" y="40951"/>
                  </a:lnTo>
                  <a:lnTo>
                    <a:pt x="10985" y="86627"/>
                  </a:lnTo>
                  <a:lnTo>
                    <a:pt x="355" y="140042"/>
                  </a:lnTo>
                  <a:lnTo>
                    <a:pt x="0" y="700201"/>
                  </a:lnTo>
                  <a:lnTo>
                    <a:pt x="1203" y="718456"/>
                  </a:lnTo>
                  <a:lnTo>
                    <a:pt x="18719" y="770394"/>
                  </a:lnTo>
                  <a:lnTo>
                    <a:pt x="54756" y="811353"/>
                  </a:lnTo>
                  <a:lnTo>
                    <a:pt x="103901" y="835463"/>
                  </a:lnTo>
                  <a:lnTo>
                    <a:pt x="140030" y="840232"/>
                  </a:lnTo>
                  <a:lnTo>
                    <a:pt x="2717990" y="840232"/>
                  </a:lnTo>
                  <a:lnTo>
                    <a:pt x="2771556" y="829602"/>
                  </a:lnTo>
                  <a:lnTo>
                    <a:pt x="2817126" y="799290"/>
                  </a:lnTo>
                  <a:lnTo>
                    <a:pt x="2847403" y="753604"/>
                  </a:lnTo>
                  <a:lnTo>
                    <a:pt x="2858033" y="700201"/>
                  </a:lnTo>
                  <a:lnTo>
                    <a:pt x="2858009" y="140042"/>
                  </a:lnTo>
                  <a:lnTo>
                    <a:pt x="2847403" y="86832"/>
                  </a:lnTo>
                  <a:lnTo>
                    <a:pt x="2817080" y="41262"/>
                  </a:lnTo>
                  <a:lnTo>
                    <a:pt x="2771400" y="10985"/>
                  </a:lnTo>
                  <a:lnTo>
                    <a:pt x="2717990" y="355"/>
                  </a:lnTo>
                  <a:lnTo>
                    <a:pt x="140398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9325" y="4785842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5" h="840739">
                  <a:moveTo>
                    <a:pt x="355" y="140042"/>
                  </a:moveTo>
                  <a:lnTo>
                    <a:pt x="1558" y="121786"/>
                  </a:lnTo>
                  <a:lnTo>
                    <a:pt x="5124" y="103903"/>
                  </a:lnTo>
                  <a:lnTo>
                    <a:pt x="29241" y="54763"/>
                  </a:lnTo>
                  <a:lnTo>
                    <a:pt x="70192" y="18719"/>
                  </a:lnTo>
                  <a:lnTo>
                    <a:pt x="122136" y="1203"/>
                  </a:lnTo>
                  <a:lnTo>
                    <a:pt x="140398" y="0"/>
                  </a:lnTo>
                  <a:lnTo>
                    <a:pt x="2717990" y="355"/>
                  </a:lnTo>
                  <a:lnTo>
                    <a:pt x="2771400" y="10985"/>
                  </a:lnTo>
                  <a:lnTo>
                    <a:pt x="2817080" y="41262"/>
                  </a:lnTo>
                  <a:lnTo>
                    <a:pt x="2847403" y="86832"/>
                  </a:lnTo>
                  <a:lnTo>
                    <a:pt x="2858033" y="140398"/>
                  </a:lnTo>
                  <a:lnTo>
                    <a:pt x="2858033" y="700201"/>
                  </a:lnTo>
                  <a:lnTo>
                    <a:pt x="2856830" y="718450"/>
                  </a:lnTo>
                  <a:lnTo>
                    <a:pt x="2853264" y="736330"/>
                  </a:lnTo>
                  <a:lnTo>
                    <a:pt x="2829147" y="785475"/>
                  </a:lnTo>
                  <a:lnTo>
                    <a:pt x="2788196" y="821512"/>
                  </a:lnTo>
                  <a:lnTo>
                    <a:pt x="2736252" y="839028"/>
                  </a:lnTo>
                  <a:lnTo>
                    <a:pt x="2717990" y="840232"/>
                  </a:lnTo>
                  <a:lnTo>
                    <a:pt x="140030" y="840232"/>
                  </a:lnTo>
                  <a:lnTo>
                    <a:pt x="86627" y="829602"/>
                  </a:lnTo>
                  <a:lnTo>
                    <a:pt x="40941" y="799334"/>
                  </a:lnTo>
                  <a:lnTo>
                    <a:pt x="10629" y="753754"/>
                  </a:lnTo>
                  <a:lnTo>
                    <a:pt x="0" y="700201"/>
                  </a:lnTo>
                  <a:lnTo>
                    <a:pt x="355" y="140042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9325" y="4785842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5" h="840739">
                  <a:moveTo>
                    <a:pt x="140398" y="0"/>
                  </a:moveTo>
                  <a:lnTo>
                    <a:pt x="86832" y="10629"/>
                  </a:lnTo>
                  <a:lnTo>
                    <a:pt x="41262" y="40951"/>
                  </a:lnTo>
                  <a:lnTo>
                    <a:pt x="10985" y="86627"/>
                  </a:lnTo>
                  <a:lnTo>
                    <a:pt x="355" y="140042"/>
                  </a:lnTo>
                  <a:lnTo>
                    <a:pt x="0" y="700201"/>
                  </a:lnTo>
                  <a:lnTo>
                    <a:pt x="1203" y="718456"/>
                  </a:lnTo>
                  <a:lnTo>
                    <a:pt x="18719" y="770394"/>
                  </a:lnTo>
                  <a:lnTo>
                    <a:pt x="54756" y="811353"/>
                  </a:lnTo>
                  <a:lnTo>
                    <a:pt x="103901" y="835463"/>
                  </a:lnTo>
                  <a:lnTo>
                    <a:pt x="140030" y="840232"/>
                  </a:lnTo>
                  <a:lnTo>
                    <a:pt x="2717990" y="840232"/>
                  </a:lnTo>
                  <a:lnTo>
                    <a:pt x="2771556" y="829602"/>
                  </a:lnTo>
                  <a:lnTo>
                    <a:pt x="2817126" y="799290"/>
                  </a:lnTo>
                  <a:lnTo>
                    <a:pt x="2847403" y="753604"/>
                  </a:lnTo>
                  <a:lnTo>
                    <a:pt x="2858033" y="700201"/>
                  </a:lnTo>
                  <a:lnTo>
                    <a:pt x="2858009" y="140042"/>
                  </a:lnTo>
                  <a:lnTo>
                    <a:pt x="2847403" y="86832"/>
                  </a:lnTo>
                  <a:lnTo>
                    <a:pt x="2817080" y="41262"/>
                  </a:lnTo>
                  <a:lnTo>
                    <a:pt x="2771400" y="10985"/>
                  </a:lnTo>
                  <a:lnTo>
                    <a:pt x="2717990" y="355"/>
                  </a:lnTo>
                  <a:lnTo>
                    <a:pt x="140398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9325" y="4785842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5" h="840739">
                  <a:moveTo>
                    <a:pt x="355" y="140042"/>
                  </a:moveTo>
                  <a:lnTo>
                    <a:pt x="1558" y="121786"/>
                  </a:lnTo>
                  <a:lnTo>
                    <a:pt x="5124" y="103903"/>
                  </a:lnTo>
                  <a:lnTo>
                    <a:pt x="29241" y="54763"/>
                  </a:lnTo>
                  <a:lnTo>
                    <a:pt x="70192" y="18719"/>
                  </a:lnTo>
                  <a:lnTo>
                    <a:pt x="122136" y="1203"/>
                  </a:lnTo>
                  <a:lnTo>
                    <a:pt x="140398" y="0"/>
                  </a:lnTo>
                  <a:lnTo>
                    <a:pt x="2717990" y="355"/>
                  </a:lnTo>
                  <a:lnTo>
                    <a:pt x="2771400" y="10985"/>
                  </a:lnTo>
                  <a:lnTo>
                    <a:pt x="2817080" y="41262"/>
                  </a:lnTo>
                  <a:lnTo>
                    <a:pt x="2847403" y="86832"/>
                  </a:lnTo>
                  <a:lnTo>
                    <a:pt x="2858033" y="140398"/>
                  </a:lnTo>
                  <a:lnTo>
                    <a:pt x="2858033" y="700201"/>
                  </a:lnTo>
                  <a:lnTo>
                    <a:pt x="2856830" y="718450"/>
                  </a:lnTo>
                  <a:lnTo>
                    <a:pt x="2853264" y="736330"/>
                  </a:lnTo>
                  <a:lnTo>
                    <a:pt x="2829147" y="785475"/>
                  </a:lnTo>
                  <a:lnTo>
                    <a:pt x="2788196" y="821512"/>
                  </a:lnTo>
                  <a:lnTo>
                    <a:pt x="2736252" y="839028"/>
                  </a:lnTo>
                  <a:lnTo>
                    <a:pt x="2717990" y="840232"/>
                  </a:lnTo>
                  <a:lnTo>
                    <a:pt x="140030" y="840232"/>
                  </a:lnTo>
                  <a:lnTo>
                    <a:pt x="86627" y="829602"/>
                  </a:lnTo>
                  <a:lnTo>
                    <a:pt x="40941" y="799334"/>
                  </a:lnTo>
                  <a:lnTo>
                    <a:pt x="10629" y="753754"/>
                  </a:lnTo>
                  <a:lnTo>
                    <a:pt x="0" y="700201"/>
                  </a:lnTo>
                  <a:lnTo>
                    <a:pt x="355" y="140042"/>
                  </a:lnTo>
                  <a:close/>
                </a:path>
              </a:pathLst>
            </a:custGeom>
            <a:ln w="6479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29894" y="4872863"/>
            <a:ext cx="22726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Травля </a:t>
            </a:r>
            <a:r>
              <a:rPr sz="1400" spc="-10" dirty="0">
                <a:latin typeface="Calibri"/>
                <a:cs typeface="Calibri"/>
              </a:rPr>
              <a:t>является </a:t>
            </a:r>
            <a:r>
              <a:rPr sz="1400" dirty="0">
                <a:latin typeface="Calibri"/>
                <a:cs typeface="Calibri"/>
              </a:rPr>
              <a:t>нормальным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способом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справляться </a:t>
            </a:r>
            <a:r>
              <a:rPr sz="1400" dirty="0">
                <a:latin typeface="Calibri"/>
                <a:cs typeface="Calibri"/>
              </a:rPr>
              <a:t>с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трудностями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5" dirty="0">
                <a:latin typeface="Calibri"/>
                <a:cs typeface="Calibri"/>
              </a:rPr>
              <a:t> общении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782321" y="1925280"/>
            <a:ext cx="2865120" cy="847090"/>
            <a:chOff x="5782321" y="1925280"/>
            <a:chExt cx="2865120" cy="847090"/>
          </a:xfrm>
        </p:grpSpPr>
        <p:sp>
          <p:nvSpPr>
            <p:cNvPr id="25" name="object 25"/>
            <p:cNvSpPr/>
            <p:nvPr/>
          </p:nvSpPr>
          <p:spPr>
            <a:xfrm>
              <a:off x="5785561" y="1928520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4" h="840739">
                  <a:moveTo>
                    <a:pt x="140398" y="0"/>
                  </a:moveTo>
                  <a:lnTo>
                    <a:pt x="86832" y="10629"/>
                  </a:lnTo>
                  <a:lnTo>
                    <a:pt x="41262" y="40952"/>
                  </a:lnTo>
                  <a:lnTo>
                    <a:pt x="10985" y="86632"/>
                  </a:lnTo>
                  <a:lnTo>
                    <a:pt x="355" y="140042"/>
                  </a:lnTo>
                  <a:lnTo>
                    <a:pt x="0" y="700201"/>
                  </a:lnTo>
                  <a:lnTo>
                    <a:pt x="1203" y="718457"/>
                  </a:lnTo>
                  <a:lnTo>
                    <a:pt x="18719" y="770394"/>
                  </a:lnTo>
                  <a:lnTo>
                    <a:pt x="54763" y="811358"/>
                  </a:lnTo>
                  <a:lnTo>
                    <a:pt x="103903" y="835471"/>
                  </a:lnTo>
                  <a:lnTo>
                    <a:pt x="140042" y="840244"/>
                  </a:lnTo>
                  <a:lnTo>
                    <a:pt x="2718003" y="840244"/>
                  </a:lnTo>
                  <a:lnTo>
                    <a:pt x="2771556" y="829609"/>
                  </a:lnTo>
                  <a:lnTo>
                    <a:pt x="2817136" y="799291"/>
                  </a:lnTo>
                  <a:lnTo>
                    <a:pt x="2847403" y="753610"/>
                  </a:lnTo>
                  <a:lnTo>
                    <a:pt x="2858033" y="700201"/>
                  </a:lnTo>
                  <a:lnTo>
                    <a:pt x="2858009" y="140042"/>
                  </a:lnTo>
                  <a:lnTo>
                    <a:pt x="2847403" y="86840"/>
                  </a:lnTo>
                  <a:lnTo>
                    <a:pt x="2817091" y="41263"/>
                  </a:lnTo>
                  <a:lnTo>
                    <a:pt x="2771406" y="10990"/>
                  </a:lnTo>
                  <a:lnTo>
                    <a:pt x="2718003" y="355"/>
                  </a:lnTo>
                  <a:lnTo>
                    <a:pt x="140398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85561" y="1928520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4" h="840739">
                  <a:moveTo>
                    <a:pt x="355" y="140042"/>
                  </a:moveTo>
                  <a:lnTo>
                    <a:pt x="1558" y="121787"/>
                  </a:lnTo>
                  <a:lnTo>
                    <a:pt x="5124" y="103905"/>
                  </a:lnTo>
                  <a:lnTo>
                    <a:pt x="29241" y="54768"/>
                  </a:lnTo>
                  <a:lnTo>
                    <a:pt x="70192" y="18719"/>
                  </a:lnTo>
                  <a:lnTo>
                    <a:pt x="122136" y="1203"/>
                  </a:lnTo>
                  <a:lnTo>
                    <a:pt x="140398" y="0"/>
                  </a:lnTo>
                  <a:lnTo>
                    <a:pt x="2718003" y="355"/>
                  </a:lnTo>
                  <a:lnTo>
                    <a:pt x="2771406" y="10990"/>
                  </a:lnTo>
                  <a:lnTo>
                    <a:pt x="2817091" y="41263"/>
                  </a:lnTo>
                  <a:lnTo>
                    <a:pt x="2847403" y="86840"/>
                  </a:lnTo>
                  <a:lnTo>
                    <a:pt x="2858033" y="140398"/>
                  </a:lnTo>
                  <a:lnTo>
                    <a:pt x="2858033" y="700201"/>
                  </a:lnTo>
                  <a:lnTo>
                    <a:pt x="2856830" y="718452"/>
                  </a:lnTo>
                  <a:lnTo>
                    <a:pt x="2853264" y="736334"/>
                  </a:lnTo>
                  <a:lnTo>
                    <a:pt x="2829154" y="785475"/>
                  </a:lnTo>
                  <a:lnTo>
                    <a:pt x="2788196" y="821524"/>
                  </a:lnTo>
                  <a:lnTo>
                    <a:pt x="2736257" y="839039"/>
                  </a:lnTo>
                  <a:lnTo>
                    <a:pt x="2718003" y="840244"/>
                  </a:lnTo>
                  <a:lnTo>
                    <a:pt x="140042" y="840244"/>
                  </a:lnTo>
                  <a:lnTo>
                    <a:pt x="86627" y="829609"/>
                  </a:lnTo>
                  <a:lnTo>
                    <a:pt x="40951" y="799336"/>
                  </a:lnTo>
                  <a:lnTo>
                    <a:pt x="10629" y="753760"/>
                  </a:lnTo>
                  <a:lnTo>
                    <a:pt x="0" y="700201"/>
                  </a:lnTo>
                  <a:lnTo>
                    <a:pt x="355" y="140042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85561" y="1928520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4" h="840739">
                  <a:moveTo>
                    <a:pt x="140398" y="0"/>
                  </a:moveTo>
                  <a:lnTo>
                    <a:pt x="86832" y="10629"/>
                  </a:lnTo>
                  <a:lnTo>
                    <a:pt x="41262" y="40952"/>
                  </a:lnTo>
                  <a:lnTo>
                    <a:pt x="10985" y="86632"/>
                  </a:lnTo>
                  <a:lnTo>
                    <a:pt x="355" y="140042"/>
                  </a:lnTo>
                  <a:lnTo>
                    <a:pt x="0" y="700201"/>
                  </a:lnTo>
                  <a:lnTo>
                    <a:pt x="1203" y="718457"/>
                  </a:lnTo>
                  <a:lnTo>
                    <a:pt x="18719" y="770394"/>
                  </a:lnTo>
                  <a:lnTo>
                    <a:pt x="54763" y="811358"/>
                  </a:lnTo>
                  <a:lnTo>
                    <a:pt x="103903" y="835471"/>
                  </a:lnTo>
                  <a:lnTo>
                    <a:pt x="140042" y="840244"/>
                  </a:lnTo>
                  <a:lnTo>
                    <a:pt x="2718003" y="840244"/>
                  </a:lnTo>
                  <a:lnTo>
                    <a:pt x="2771556" y="829609"/>
                  </a:lnTo>
                  <a:lnTo>
                    <a:pt x="2817136" y="799291"/>
                  </a:lnTo>
                  <a:lnTo>
                    <a:pt x="2847403" y="753610"/>
                  </a:lnTo>
                  <a:lnTo>
                    <a:pt x="2858033" y="700201"/>
                  </a:lnTo>
                  <a:lnTo>
                    <a:pt x="2858009" y="140042"/>
                  </a:lnTo>
                  <a:lnTo>
                    <a:pt x="2847403" y="86840"/>
                  </a:lnTo>
                  <a:lnTo>
                    <a:pt x="2817091" y="41263"/>
                  </a:lnTo>
                  <a:lnTo>
                    <a:pt x="2771406" y="10990"/>
                  </a:lnTo>
                  <a:lnTo>
                    <a:pt x="2718003" y="355"/>
                  </a:lnTo>
                  <a:lnTo>
                    <a:pt x="140398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916853" y="1910067"/>
            <a:ext cx="2608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2985" algn="l"/>
                <a:tab pos="1394460" algn="l"/>
                <a:tab pos="2098040" algn="l"/>
              </a:tabLst>
            </a:pPr>
            <a:r>
              <a:rPr sz="1400" spc="-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а</a:t>
            </a:r>
            <a:r>
              <a:rPr sz="1400" spc="10" dirty="0">
                <a:latin typeface="Calibri"/>
                <a:cs typeface="Calibri"/>
              </a:rPr>
              <a:t>п</a:t>
            </a:r>
            <a:r>
              <a:rPr sz="1400" spc="-10" dirty="0">
                <a:latin typeface="Calibri"/>
                <a:cs typeface="Calibri"/>
              </a:rPr>
              <a:t>ри</a:t>
            </a:r>
            <a:r>
              <a:rPr sz="1400" dirty="0">
                <a:latin typeface="Calibri"/>
                <a:cs typeface="Calibri"/>
              </a:rPr>
              <a:t>ме</a:t>
            </a:r>
            <a:r>
              <a:rPr sz="1400" spc="-10" dirty="0">
                <a:latin typeface="Calibri"/>
                <a:cs typeface="Calibri"/>
              </a:rPr>
              <a:t>р</a:t>
            </a:r>
            <a:r>
              <a:rPr sz="1400" dirty="0">
                <a:latin typeface="Calibri"/>
                <a:cs typeface="Calibri"/>
              </a:rPr>
              <a:t>:	«В	</a:t>
            </a:r>
            <a:r>
              <a:rPr sz="1400" spc="10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ашем	</a:t>
            </a:r>
            <a:r>
              <a:rPr sz="1400" spc="-5" dirty="0">
                <a:latin typeface="Calibri"/>
                <a:cs typeface="Calibri"/>
              </a:rPr>
              <a:t>к</a:t>
            </a:r>
            <a:r>
              <a:rPr sz="1400" dirty="0">
                <a:latin typeface="Calibri"/>
                <a:cs typeface="Calibri"/>
              </a:rPr>
              <a:t>ла</a:t>
            </a:r>
            <a:r>
              <a:rPr sz="1400" spc="-5" dirty="0">
                <a:latin typeface="Calibri"/>
                <a:cs typeface="Calibri"/>
              </a:rPr>
              <a:t>сс</a:t>
            </a:r>
            <a:r>
              <a:rPr sz="1400" dirty="0"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16853" y="2123541"/>
            <a:ext cx="26073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6300" algn="l"/>
              </a:tabLst>
            </a:pPr>
            <a:r>
              <a:rPr sz="1400" spc="-5" dirty="0">
                <a:latin typeface="Calibri"/>
                <a:cs typeface="Calibri"/>
              </a:rPr>
              <a:t>весело».	</a:t>
            </a:r>
            <a:r>
              <a:rPr sz="1400" spc="-10" dirty="0">
                <a:latin typeface="Calibri"/>
                <a:cs typeface="Calibri"/>
              </a:rPr>
              <a:t>Дети</a:t>
            </a:r>
            <a:r>
              <a:rPr sz="1400" spc="4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срывают</a:t>
            </a:r>
            <a:r>
              <a:rPr sz="1400" spc="4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уроки,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16853" y="2335580"/>
            <a:ext cx="26079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6089" algn="l"/>
              </a:tabLst>
            </a:pPr>
            <a:r>
              <a:rPr sz="1400" spc="-5" dirty="0">
                <a:latin typeface="Calibri"/>
                <a:cs typeface="Calibri"/>
              </a:rPr>
              <a:t>отпускают</a:t>
            </a:r>
            <a:r>
              <a:rPr sz="1400" spc="5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5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адрес	друг</a:t>
            </a:r>
            <a:r>
              <a:rPr sz="1400" spc="434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друга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16853" y="2548699"/>
            <a:ext cx="25996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6355" algn="l"/>
              </a:tabLst>
            </a:pPr>
            <a:r>
              <a:rPr sz="1400" u="sng" spc="-5" dirty="0">
                <a:uFill>
                  <a:solidFill>
                    <a:srgbClr val="45A9C3"/>
                  </a:solidFill>
                </a:uFill>
                <a:latin typeface="Calibri"/>
                <a:cs typeface="Calibri"/>
              </a:rPr>
              <a:t>злые</a:t>
            </a:r>
            <a:r>
              <a:rPr sz="1400" u="sng" spc="-25" dirty="0">
                <a:uFill>
                  <a:solidFill>
                    <a:srgbClr val="45A9C3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uFill>
                  <a:solidFill>
                    <a:srgbClr val="45A9C3"/>
                  </a:solidFill>
                </a:uFill>
                <a:latin typeface="Calibri"/>
                <a:cs typeface="Calibri"/>
              </a:rPr>
              <a:t>шутки</a:t>
            </a:r>
            <a:r>
              <a:rPr sz="1400" u="sng" spc="-30" dirty="0">
                <a:uFill>
                  <a:solidFill>
                    <a:srgbClr val="45A9C3"/>
                  </a:solidFill>
                </a:uFill>
                <a:latin typeface="Calibri"/>
                <a:cs typeface="Calibri"/>
              </a:rPr>
              <a:t> </a:t>
            </a:r>
            <a:r>
              <a:rPr sz="1400" u="sng" dirty="0">
                <a:uFill>
                  <a:solidFill>
                    <a:srgbClr val="45A9C3"/>
                  </a:solidFill>
                </a:uFill>
                <a:latin typeface="Calibri"/>
                <a:cs typeface="Calibri"/>
              </a:rPr>
              <a:t>и</a:t>
            </a:r>
            <a:r>
              <a:rPr sz="1400" u="sng" spc="-20" dirty="0">
                <a:uFill>
                  <a:solidFill>
                    <a:srgbClr val="45A9C3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5" dirty="0">
                <a:uFill>
                  <a:solidFill>
                    <a:srgbClr val="45A9C3"/>
                  </a:solidFill>
                </a:uFill>
                <a:latin typeface="Calibri"/>
                <a:cs typeface="Calibri"/>
              </a:rPr>
              <a:t>прочее	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711036" y="3354119"/>
            <a:ext cx="2865120" cy="847090"/>
            <a:chOff x="5711036" y="3354119"/>
            <a:chExt cx="2865120" cy="847090"/>
          </a:xfrm>
        </p:grpSpPr>
        <p:sp>
          <p:nvSpPr>
            <p:cNvPr id="33" name="object 33"/>
            <p:cNvSpPr/>
            <p:nvPr/>
          </p:nvSpPr>
          <p:spPr>
            <a:xfrm>
              <a:off x="5714276" y="3357359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4" h="840739">
                  <a:moveTo>
                    <a:pt x="140398" y="0"/>
                  </a:moveTo>
                  <a:lnTo>
                    <a:pt x="86845" y="10629"/>
                  </a:lnTo>
                  <a:lnTo>
                    <a:pt x="41265" y="40952"/>
                  </a:lnTo>
                  <a:lnTo>
                    <a:pt x="10998" y="86632"/>
                  </a:lnTo>
                  <a:lnTo>
                    <a:pt x="368" y="140042"/>
                  </a:lnTo>
                  <a:lnTo>
                    <a:pt x="0" y="700201"/>
                  </a:lnTo>
                  <a:lnTo>
                    <a:pt x="1205" y="718457"/>
                  </a:lnTo>
                  <a:lnTo>
                    <a:pt x="18719" y="770394"/>
                  </a:lnTo>
                  <a:lnTo>
                    <a:pt x="54768" y="811358"/>
                  </a:lnTo>
                  <a:lnTo>
                    <a:pt x="103909" y="835471"/>
                  </a:lnTo>
                  <a:lnTo>
                    <a:pt x="140042" y="840244"/>
                  </a:lnTo>
                  <a:lnTo>
                    <a:pt x="2718003" y="840244"/>
                  </a:lnTo>
                  <a:lnTo>
                    <a:pt x="2771568" y="829609"/>
                  </a:lnTo>
                  <a:lnTo>
                    <a:pt x="2817139" y="799291"/>
                  </a:lnTo>
                  <a:lnTo>
                    <a:pt x="2847416" y="753610"/>
                  </a:lnTo>
                  <a:lnTo>
                    <a:pt x="2858046" y="700201"/>
                  </a:lnTo>
                  <a:lnTo>
                    <a:pt x="2858022" y="140042"/>
                  </a:lnTo>
                  <a:lnTo>
                    <a:pt x="2847416" y="86840"/>
                  </a:lnTo>
                  <a:lnTo>
                    <a:pt x="2817093" y="41263"/>
                  </a:lnTo>
                  <a:lnTo>
                    <a:pt x="2771413" y="10990"/>
                  </a:lnTo>
                  <a:lnTo>
                    <a:pt x="2718003" y="355"/>
                  </a:lnTo>
                  <a:lnTo>
                    <a:pt x="140398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14276" y="3357359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4" h="840739">
                  <a:moveTo>
                    <a:pt x="368" y="140042"/>
                  </a:moveTo>
                  <a:lnTo>
                    <a:pt x="1571" y="121787"/>
                  </a:lnTo>
                  <a:lnTo>
                    <a:pt x="5137" y="103905"/>
                  </a:lnTo>
                  <a:lnTo>
                    <a:pt x="29246" y="54768"/>
                  </a:lnTo>
                  <a:lnTo>
                    <a:pt x="70205" y="18719"/>
                  </a:lnTo>
                  <a:lnTo>
                    <a:pt x="122144" y="1203"/>
                  </a:lnTo>
                  <a:lnTo>
                    <a:pt x="140398" y="0"/>
                  </a:lnTo>
                  <a:lnTo>
                    <a:pt x="2718003" y="355"/>
                  </a:lnTo>
                  <a:lnTo>
                    <a:pt x="2771413" y="10990"/>
                  </a:lnTo>
                  <a:lnTo>
                    <a:pt x="2817093" y="41263"/>
                  </a:lnTo>
                  <a:lnTo>
                    <a:pt x="2847416" y="86840"/>
                  </a:lnTo>
                  <a:lnTo>
                    <a:pt x="2858046" y="140398"/>
                  </a:lnTo>
                  <a:lnTo>
                    <a:pt x="2858046" y="700201"/>
                  </a:lnTo>
                  <a:lnTo>
                    <a:pt x="2856842" y="718452"/>
                  </a:lnTo>
                  <a:lnTo>
                    <a:pt x="2853277" y="736334"/>
                  </a:lnTo>
                  <a:lnTo>
                    <a:pt x="2829160" y="785475"/>
                  </a:lnTo>
                  <a:lnTo>
                    <a:pt x="2788208" y="821524"/>
                  </a:lnTo>
                  <a:lnTo>
                    <a:pt x="2736264" y="839039"/>
                  </a:lnTo>
                  <a:lnTo>
                    <a:pt x="2718003" y="840244"/>
                  </a:lnTo>
                  <a:lnTo>
                    <a:pt x="140042" y="840244"/>
                  </a:lnTo>
                  <a:lnTo>
                    <a:pt x="86634" y="829609"/>
                  </a:lnTo>
                  <a:lnTo>
                    <a:pt x="40952" y="799336"/>
                  </a:lnTo>
                  <a:lnTo>
                    <a:pt x="10635" y="753760"/>
                  </a:lnTo>
                  <a:lnTo>
                    <a:pt x="0" y="700201"/>
                  </a:lnTo>
                  <a:lnTo>
                    <a:pt x="368" y="140042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14276" y="3357359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4" h="840739">
                  <a:moveTo>
                    <a:pt x="140398" y="0"/>
                  </a:moveTo>
                  <a:lnTo>
                    <a:pt x="86845" y="10629"/>
                  </a:lnTo>
                  <a:lnTo>
                    <a:pt x="41265" y="40952"/>
                  </a:lnTo>
                  <a:lnTo>
                    <a:pt x="10998" y="86632"/>
                  </a:lnTo>
                  <a:lnTo>
                    <a:pt x="368" y="140042"/>
                  </a:lnTo>
                  <a:lnTo>
                    <a:pt x="0" y="700201"/>
                  </a:lnTo>
                  <a:lnTo>
                    <a:pt x="1205" y="718457"/>
                  </a:lnTo>
                  <a:lnTo>
                    <a:pt x="18719" y="770394"/>
                  </a:lnTo>
                  <a:lnTo>
                    <a:pt x="54768" y="811358"/>
                  </a:lnTo>
                  <a:lnTo>
                    <a:pt x="103909" y="835471"/>
                  </a:lnTo>
                  <a:lnTo>
                    <a:pt x="140042" y="840244"/>
                  </a:lnTo>
                  <a:lnTo>
                    <a:pt x="2718003" y="840244"/>
                  </a:lnTo>
                  <a:lnTo>
                    <a:pt x="2771568" y="829609"/>
                  </a:lnTo>
                  <a:lnTo>
                    <a:pt x="2817139" y="799291"/>
                  </a:lnTo>
                  <a:lnTo>
                    <a:pt x="2847416" y="753610"/>
                  </a:lnTo>
                  <a:lnTo>
                    <a:pt x="2858046" y="700201"/>
                  </a:lnTo>
                  <a:lnTo>
                    <a:pt x="2858022" y="140042"/>
                  </a:lnTo>
                  <a:lnTo>
                    <a:pt x="2847416" y="86840"/>
                  </a:lnTo>
                  <a:lnTo>
                    <a:pt x="2817093" y="41263"/>
                  </a:lnTo>
                  <a:lnTo>
                    <a:pt x="2771413" y="10990"/>
                  </a:lnTo>
                  <a:lnTo>
                    <a:pt x="2718003" y="355"/>
                  </a:lnTo>
                  <a:lnTo>
                    <a:pt x="140398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14276" y="3357359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4" h="840739">
                  <a:moveTo>
                    <a:pt x="368" y="140042"/>
                  </a:moveTo>
                  <a:lnTo>
                    <a:pt x="1571" y="121787"/>
                  </a:lnTo>
                  <a:lnTo>
                    <a:pt x="5137" y="103905"/>
                  </a:lnTo>
                  <a:lnTo>
                    <a:pt x="29246" y="54768"/>
                  </a:lnTo>
                  <a:lnTo>
                    <a:pt x="70205" y="18719"/>
                  </a:lnTo>
                  <a:lnTo>
                    <a:pt x="122144" y="1203"/>
                  </a:lnTo>
                  <a:lnTo>
                    <a:pt x="140398" y="0"/>
                  </a:lnTo>
                  <a:lnTo>
                    <a:pt x="2718003" y="355"/>
                  </a:lnTo>
                  <a:lnTo>
                    <a:pt x="2771413" y="10990"/>
                  </a:lnTo>
                  <a:lnTo>
                    <a:pt x="2817093" y="41263"/>
                  </a:lnTo>
                  <a:lnTo>
                    <a:pt x="2847416" y="86840"/>
                  </a:lnTo>
                  <a:lnTo>
                    <a:pt x="2858046" y="140398"/>
                  </a:lnTo>
                  <a:lnTo>
                    <a:pt x="2858046" y="700201"/>
                  </a:lnTo>
                  <a:lnTo>
                    <a:pt x="2856842" y="718452"/>
                  </a:lnTo>
                  <a:lnTo>
                    <a:pt x="2853277" y="736334"/>
                  </a:lnTo>
                  <a:lnTo>
                    <a:pt x="2829160" y="785475"/>
                  </a:lnTo>
                  <a:lnTo>
                    <a:pt x="2788208" y="821524"/>
                  </a:lnTo>
                  <a:lnTo>
                    <a:pt x="2736264" y="839039"/>
                  </a:lnTo>
                  <a:lnTo>
                    <a:pt x="2718003" y="840244"/>
                  </a:lnTo>
                  <a:lnTo>
                    <a:pt x="140042" y="840244"/>
                  </a:lnTo>
                  <a:lnTo>
                    <a:pt x="86634" y="829609"/>
                  </a:lnTo>
                  <a:lnTo>
                    <a:pt x="40952" y="799336"/>
                  </a:lnTo>
                  <a:lnTo>
                    <a:pt x="10635" y="753760"/>
                  </a:lnTo>
                  <a:lnTo>
                    <a:pt x="0" y="700201"/>
                  </a:lnTo>
                  <a:lnTo>
                    <a:pt x="368" y="140042"/>
                  </a:lnTo>
                  <a:close/>
                </a:path>
              </a:pathLst>
            </a:custGeom>
            <a:ln w="6479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845936" y="3552025"/>
            <a:ext cx="2482850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Нет возможности для духовного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роста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29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самовыражения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711036" y="4782602"/>
            <a:ext cx="2865120" cy="847090"/>
            <a:chOff x="5711036" y="4782602"/>
            <a:chExt cx="2865120" cy="847090"/>
          </a:xfrm>
        </p:grpSpPr>
        <p:sp>
          <p:nvSpPr>
            <p:cNvPr id="39" name="object 39"/>
            <p:cNvSpPr/>
            <p:nvPr/>
          </p:nvSpPr>
          <p:spPr>
            <a:xfrm>
              <a:off x="5714276" y="4785842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4" h="840739">
                  <a:moveTo>
                    <a:pt x="140398" y="0"/>
                  </a:moveTo>
                  <a:lnTo>
                    <a:pt x="86845" y="10629"/>
                  </a:lnTo>
                  <a:lnTo>
                    <a:pt x="41265" y="40951"/>
                  </a:lnTo>
                  <a:lnTo>
                    <a:pt x="10998" y="86627"/>
                  </a:lnTo>
                  <a:lnTo>
                    <a:pt x="368" y="140042"/>
                  </a:lnTo>
                  <a:lnTo>
                    <a:pt x="0" y="700201"/>
                  </a:lnTo>
                  <a:lnTo>
                    <a:pt x="1205" y="718456"/>
                  </a:lnTo>
                  <a:lnTo>
                    <a:pt x="18719" y="770394"/>
                  </a:lnTo>
                  <a:lnTo>
                    <a:pt x="54768" y="811353"/>
                  </a:lnTo>
                  <a:lnTo>
                    <a:pt x="103909" y="835463"/>
                  </a:lnTo>
                  <a:lnTo>
                    <a:pt x="140042" y="840232"/>
                  </a:lnTo>
                  <a:lnTo>
                    <a:pt x="2718003" y="840232"/>
                  </a:lnTo>
                  <a:lnTo>
                    <a:pt x="2771568" y="829602"/>
                  </a:lnTo>
                  <a:lnTo>
                    <a:pt x="2817139" y="799290"/>
                  </a:lnTo>
                  <a:lnTo>
                    <a:pt x="2847416" y="753604"/>
                  </a:lnTo>
                  <a:lnTo>
                    <a:pt x="2858046" y="700201"/>
                  </a:lnTo>
                  <a:lnTo>
                    <a:pt x="2858022" y="140042"/>
                  </a:lnTo>
                  <a:lnTo>
                    <a:pt x="2847416" y="86832"/>
                  </a:lnTo>
                  <a:lnTo>
                    <a:pt x="2817093" y="41262"/>
                  </a:lnTo>
                  <a:lnTo>
                    <a:pt x="2771413" y="10985"/>
                  </a:lnTo>
                  <a:lnTo>
                    <a:pt x="2718003" y="355"/>
                  </a:lnTo>
                  <a:lnTo>
                    <a:pt x="140398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14276" y="4785842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4" h="840739">
                  <a:moveTo>
                    <a:pt x="368" y="140042"/>
                  </a:moveTo>
                  <a:lnTo>
                    <a:pt x="1571" y="121786"/>
                  </a:lnTo>
                  <a:lnTo>
                    <a:pt x="5137" y="103903"/>
                  </a:lnTo>
                  <a:lnTo>
                    <a:pt x="29246" y="54763"/>
                  </a:lnTo>
                  <a:lnTo>
                    <a:pt x="70205" y="18719"/>
                  </a:lnTo>
                  <a:lnTo>
                    <a:pt x="122144" y="1203"/>
                  </a:lnTo>
                  <a:lnTo>
                    <a:pt x="140398" y="0"/>
                  </a:lnTo>
                  <a:lnTo>
                    <a:pt x="2718003" y="355"/>
                  </a:lnTo>
                  <a:lnTo>
                    <a:pt x="2771413" y="10985"/>
                  </a:lnTo>
                  <a:lnTo>
                    <a:pt x="2817093" y="41262"/>
                  </a:lnTo>
                  <a:lnTo>
                    <a:pt x="2847416" y="86832"/>
                  </a:lnTo>
                  <a:lnTo>
                    <a:pt x="2858046" y="140398"/>
                  </a:lnTo>
                  <a:lnTo>
                    <a:pt x="2858046" y="700201"/>
                  </a:lnTo>
                  <a:lnTo>
                    <a:pt x="2856842" y="718450"/>
                  </a:lnTo>
                  <a:lnTo>
                    <a:pt x="2853277" y="736330"/>
                  </a:lnTo>
                  <a:lnTo>
                    <a:pt x="2829160" y="785475"/>
                  </a:lnTo>
                  <a:lnTo>
                    <a:pt x="2788208" y="821512"/>
                  </a:lnTo>
                  <a:lnTo>
                    <a:pt x="2736264" y="839028"/>
                  </a:lnTo>
                  <a:lnTo>
                    <a:pt x="2718003" y="840232"/>
                  </a:lnTo>
                  <a:lnTo>
                    <a:pt x="140042" y="840232"/>
                  </a:lnTo>
                  <a:lnTo>
                    <a:pt x="86634" y="829602"/>
                  </a:lnTo>
                  <a:lnTo>
                    <a:pt x="40952" y="799334"/>
                  </a:lnTo>
                  <a:lnTo>
                    <a:pt x="10635" y="753754"/>
                  </a:lnTo>
                  <a:lnTo>
                    <a:pt x="0" y="700201"/>
                  </a:lnTo>
                  <a:lnTo>
                    <a:pt x="368" y="140042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714276" y="4785842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4" h="840739">
                  <a:moveTo>
                    <a:pt x="140398" y="0"/>
                  </a:moveTo>
                  <a:lnTo>
                    <a:pt x="86845" y="10629"/>
                  </a:lnTo>
                  <a:lnTo>
                    <a:pt x="41265" y="40951"/>
                  </a:lnTo>
                  <a:lnTo>
                    <a:pt x="10998" y="86627"/>
                  </a:lnTo>
                  <a:lnTo>
                    <a:pt x="368" y="140042"/>
                  </a:lnTo>
                  <a:lnTo>
                    <a:pt x="0" y="700201"/>
                  </a:lnTo>
                  <a:lnTo>
                    <a:pt x="1205" y="718456"/>
                  </a:lnTo>
                  <a:lnTo>
                    <a:pt x="18719" y="770394"/>
                  </a:lnTo>
                  <a:lnTo>
                    <a:pt x="54768" y="811353"/>
                  </a:lnTo>
                  <a:lnTo>
                    <a:pt x="103909" y="835463"/>
                  </a:lnTo>
                  <a:lnTo>
                    <a:pt x="140042" y="840232"/>
                  </a:lnTo>
                  <a:lnTo>
                    <a:pt x="2718003" y="840232"/>
                  </a:lnTo>
                  <a:lnTo>
                    <a:pt x="2771568" y="829602"/>
                  </a:lnTo>
                  <a:lnTo>
                    <a:pt x="2817139" y="799290"/>
                  </a:lnTo>
                  <a:lnTo>
                    <a:pt x="2847416" y="753604"/>
                  </a:lnTo>
                  <a:lnTo>
                    <a:pt x="2858046" y="700201"/>
                  </a:lnTo>
                  <a:lnTo>
                    <a:pt x="2858022" y="140042"/>
                  </a:lnTo>
                  <a:lnTo>
                    <a:pt x="2847416" y="86832"/>
                  </a:lnTo>
                  <a:lnTo>
                    <a:pt x="2817093" y="41262"/>
                  </a:lnTo>
                  <a:lnTo>
                    <a:pt x="2771413" y="10985"/>
                  </a:lnTo>
                  <a:lnTo>
                    <a:pt x="2718003" y="355"/>
                  </a:lnTo>
                  <a:lnTo>
                    <a:pt x="140398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714276" y="4785842"/>
              <a:ext cx="2858135" cy="840740"/>
            </a:xfrm>
            <a:custGeom>
              <a:avLst/>
              <a:gdLst/>
              <a:ahLst/>
              <a:cxnLst/>
              <a:rect l="l" t="t" r="r" b="b"/>
              <a:pathLst>
                <a:path w="2858134" h="840739">
                  <a:moveTo>
                    <a:pt x="368" y="140042"/>
                  </a:moveTo>
                  <a:lnTo>
                    <a:pt x="1571" y="121786"/>
                  </a:lnTo>
                  <a:lnTo>
                    <a:pt x="5137" y="103903"/>
                  </a:lnTo>
                  <a:lnTo>
                    <a:pt x="29246" y="54763"/>
                  </a:lnTo>
                  <a:lnTo>
                    <a:pt x="70205" y="18719"/>
                  </a:lnTo>
                  <a:lnTo>
                    <a:pt x="122144" y="1203"/>
                  </a:lnTo>
                  <a:lnTo>
                    <a:pt x="140398" y="0"/>
                  </a:lnTo>
                  <a:lnTo>
                    <a:pt x="2718003" y="355"/>
                  </a:lnTo>
                  <a:lnTo>
                    <a:pt x="2771413" y="10985"/>
                  </a:lnTo>
                  <a:lnTo>
                    <a:pt x="2817093" y="41262"/>
                  </a:lnTo>
                  <a:lnTo>
                    <a:pt x="2847416" y="86832"/>
                  </a:lnTo>
                  <a:lnTo>
                    <a:pt x="2858046" y="140398"/>
                  </a:lnTo>
                  <a:lnTo>
                    <a:pt x="2858046" y="700201"/>
                  </a:lnTo>
                  <a:lnTo>
                    <a:pt x="2856842" y="718450"/>
                  </a:lnTo>
                  <a:lnTo>
                    <a:pt x="2853277" y="736330"/>
                  </a:lnTo>
                  <a:lnTo>
                    <a:pt x="2829160" y="785475"/>
                  </a:lnTo>
                  <a:lnTo>
                    <a:pt x="2788208" y="821512"/>
                  </a:lnTo>
                  <a:lnTo>
                    <a:pt x="2736264" y="839028"/>
                  </a:lnTo>
                  <a:lnTo>
                    <a:pt x="2718003" y="840232"/>
                  </a:lnTo>
                  <a:lnTo>
                    <a:pt x="140042" y="840232"/>
                  </a:lnTo>
                  <a:lnTo>
                    <a:pt x="86634" y="829602"/>
                  </a:lnTo>
                  <a:lnTo>
                    <a:pt x="40952" y="799334"/>
                  </a:lnTo>
                  <a:lnTo>
                    <a:pt x="10635" y="753754"/>
                  </a:lnTo>
                  <a:lnTo>
                    <a:pt x="0" y="700201"/>
                  </a:lnTo>
                  <a:lnTo>
                    <a:pt x="368" y="140042"/>
                  </a:lnTo>
                  <a:close/>
                </a:path>
              </a:pathLst>
            </a:custGeom>
            <a:ln w="6479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845936" y="4767376"/>
            <a:ext cx="2560955" cy="878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9905" algn="l"/>
              </a:tabLst>
            </a:pPr>
            <a:r>
              <a:rPr sz="1400" spc="-5" dirty="0">
                <a:latin typeface="Calibri"/>
                <a:cs typeface="Calibri"/>
              </a:rPr>
              <a:t>Развивается	</a:t>
            </a:r>
            <a:r>
              <a:rPr sz="1400" dirty="0">
                <a:latin typeface="Calibri"/>
                <a:cs typeface="Calibri"/>
              </a:rPr>
              <a:t>навык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деструктивного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реагирования </a:t>
            </a:r>
            <a:r>
              <a:rPr sz="1400" dirty="0">
                <a:latin typeface="Calibri"/>
                <a:cs typeface="Calibri"/>
              </a:rPr>
              <a:t>на </a:t>
            </a:r>
            <a:r>
              <a:rPr sz="1400" spc="-3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трудности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общении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7764" y="1499755"/>
            <a:ext cx="1334884" cy="145044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6523" y="3071520"/>
            <a:ext cx="2096642" cy="1388884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925" y="4642916"/>
            <a:ext cx="1961642" cy="14713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8764" y="357124"/>
            <a:ext cx="8186420" cy="1060450"/>
            <a:chOff x="428764" y="357124"/>
            <a:chExt cx="8186420" cy="1060450"/>
          </a:xfrm>
        </p:grpSpPr>
        <p:sp>
          <p:nvSpPr>
            <p:cNvPr id="3" name="object 3"/>
            <p:cNvSpPr/>
            <p:nvPr/>
          </p:nvSpPr>
          <p:spPr>
            <a:xfrm>
              <a:off x="428764" y="357124"/>
              <a:ext cx="8186420" cy="1060450"/>
            </a:xfrm>
            <a:custGeom>
              <a:avLst/>
              <a:gdLst/>
              <a:ahLst/>
              <a:cxnLst/>
              <a:rect l="l" t="t" r="r" b="b"/>
              <a:pathLst>
                <a:path w="8186420" h="1060450">
                  <a:moveTo>
                    <a:pt x="8186394" y="0"/>
                  </a:moveTo>
                  <a:lnTo>
                    <a:pt x="0" y="0"/>
                  </a:lnTo>
                  <a:lnTo>
                    <a:pt x="0" y="1060196"/>
                  </a:lnTo>
                  <a:lnTo>
                    <a:pt x="4093197" y="1060196"/>
                  </a:lnTo>
                  <a:lnTo>
                    <a:pt x="8186394" y="1060196"/>
                  </a:lnTo>
                  <a:lnTo>
                    <a:pt x="8186394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8764" y="357124"/>
              <a:ext cx="8186420" cy="1060450"/>
            </a:xfrm>
            <a:custGeom>
              <a:avLst/>
              <a:gdLst/>
              <a:ahLst/>
              <a:cxnLst/>
              <a:rect l="l" t="t" r="r" b="b"/>
              <a:pathLst>
                <a:path w="8186420" h="1060450">
                  <a:moveTo>
                    <a:pt x="8186394" y="0"/>
                  </a:moveTo>
                  <a:lnTo>
                    <a:pt x="0" y="0"/>
                  </a:lnTo>
                  <a:lnTo>
                    <a:pt x="0" y="1060196"/>
                  </a:lnTo>
                  <a:lnTo>
                    <a:pt x="4093197" y="1060196"/>
                  </a:lnTo>
                  <a:lnTo>
                    <a:pt x="8186394" y="1060196"/>
                  </a:lnTo>
                  <a:lnTo>
                    <a:pt x="8186394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8764" y="357124"/>
            <a:ext cx="8186420" cy="1060450"/>
          </a:xfrm>
          <a:prstGeom prst="rect">
            <a:avLst/>
          </a:prstGeom>
          <a:ln w="6479">
            <a:solidFill>
              <a:srgbClr val="45A9C3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2468880" marR="211454" indent="-1083310">
              <a:lnSpc>
                <a:spcPct val="100000"/>
              </a:lnSpc>
              <a:spcBef>
                <a:spcPts val="815"/>
              </a:spcBef>
            </a:pPr>
            <a:r>
              <a:rPr sz="2800" spc="-15" dirty="0"/>
              <a:t>Детский</a:t>
            </a:r>
            <a:r>
              <a:rPr sz="2800" dirty="0"/>
              <a:t> </a:t>
            </a:r>
            <a:r>
              <a:rPr sz="2800" spc="-15" dirty="0"/>
              <a:t>коллектив,</a:t>
            </a:r>
            <a:r>
              <a:rPr sz="2800" dirty="0"/>
              <a:t> </a:t>
            </a:r>
            <a:r>
              <a:rPr sz="2800" spc="-10" dirty="0"/>
              <a:t>сформированный </a:t>
            </a:r>
            <a:r>
              <a:rPr sz="2800" spc="-600" dirty="0"/>
              <a:t> </a:t>
            </a:r>
            <a:r>
              <a:rPr sz="2800" spc="-10" dirty="0"/>
              <a:t>классным </a:t>
            </a:r>
            <a:r>
              <a:rPr sz="2800" spc="-30" dirty="0"/>
              <a:t>руководителем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249123" y="1805038"/>
            <a:ext cx="6073775" cy="1000125"/>
            <a:chOff x="249123" y="1805038"/>
            <a:chExt cx="6073775" cy="1000125"/>
          </a:xfrm>
        </p:grpSpPr>
        <p:sp>
          <p:nvSpPr>
            <p:cNvPr id="7" name="object 7"/>
            <p:cNvSpPr/>
            <p:nvPr/>
          </p:nvSpPr>
          <p:spPr>
            <a:xfrm>
              <a:off x="249123" y="1805038"/>
              <a:ext cx="6073775" cy="1000125"/>
            </a:xfrm>
            <a:custGeom>
              <a:avLst/>
              <a:gdLst/>
              <a:ahLst/>
              <a:cxnLst/>
              <a:rect l="l" t="t" r="r" b="b"/>
              <a:pathLst>
                <a:path w="6073775" h="1000125">
                  <a:moveTo>
                    <a:pt x="6073559" y="0"/>
                  </a:moveTo>
                  <a:lnTo>
                    <a:pt x="0" y="0"/>
                  </a:lnTo>
                  <a:lnTo>
                    <a:pt x="0" y="999718"/>
                  </a:lnTo>
                  <a:lnTo>
                    <a:pt x="3036951" y="999718"/>
                  </a:lnTo>
                  <a:lnTo>
                    <a:pt x="6073559" y="999718"/>
                  </a:lnTo>
                  <a:lnTo>
                    <a:pt x="6073559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123" y="1805038"/>
              <a:ext cx="6073775" cy="1000125"/>
            </a:xfrm>
            <a:custGeom>
              <a:avLst/>
              <a:gdLst/>
              <a:ahLst/>
              <a:cxnLst/>
              <a:rect l="l" t="t" r="r" b="b"/>
              <a:pathLst>
                <a:path w="6073775" h="1000125">
                  <a:moveTo>
                    <a:pt x="6073559" y="0"/>
                  </a:moveTo>
                  <a:lnTo>
                    <a:pt x="0" y="0"/>
                  </a:lnTo>
                  <a:lnTo>
                    <a:pt x="0" y="999718"/>
                  </a:lnTo>
                  <a:lnTo>
                    <a:pt x="3036951" y="999718"/>
                  </a:lnTo>
                  <a:lnTo>
                    <a:pt x="6073559" y="999718"/>
                  </a:lnTo>
                  <a:lnTo>
                    <a:pt x="6073559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49123" y="1805038"/>
            <a:ext cx="6073775" cy="1000125"/>
          </a:xfrm>
          <a:prstGeom prst="rect">
            <a:avLst/>
          </a:prstGeom>
          <a:ln w="6479">
            <a:solidFill>
              <a:srgbClr val="45A9C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103505" marR="86360" indent="-13335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Дети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учатся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уважать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других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людей,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сострадать,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сопереживать,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поддерживать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друг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друга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 получать</a:t>
            </a:r>
            <a:r>
              <a:rPr sz="1400" spc="-10" dirty="0">
                <a:latin typeface="Calibri"/>
                <a:cs typeface="Calibri"/>
              </a:rPr>
              <a:t> поддержку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0" dirty="0">
                <a:latin typeface="Calibri"/>
                <a:cs typeface="Calibri"/>
              </a:rPr>
              <a:t> трудных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ситуациях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0602" y="4925515"/>
            <a:ext cx="6150610" cy="935355"/>
            <a:chOff x="210602" y="4925515"/>
            <a:chExt cx="6150610" cy="935355"/>
          </a:xfrm>
        </p:grpSpPr>
        <p:sp>
          <p:nvSpPr>
            <p:cNvPr id="11" name="object 11"/>
            <p:cNvSpPr/>
            <p:nvPr/>
          </p:nvSpPr>
          <p:spPr>
            <a:xfrm>
              <a:off x="213842" y="4928755"/>
              <a:ext cx="6144260" cy="929005"/>
            </a:xfrm>
            <a:custGeom>
              <a:avLst/>
              <a:gdLst/>
              <a:ahLst/>
              <a:cxnLst/>
              <a:rect l="l" t="t" r="r" b="b"/>
              <a:pathLst>
                <a:path w="6144260" h="929004">
                  <a:moveTo>
                    <a:pt x="5988596" y="0"/>
                  </a:moveTo>
                  <a:lnTo>
                    <a:pt x="154800" y="0"/>
                  </a:lnTo>
                  <a:lnTo>
                    <a:pt x="134606" y="1338"/>
                  </a:lnTo>
                  <a:lnTo>
                    <a:pt x="95566" y="11846"/>
                  </a:lnTo>
                  <a:lnTo>
                    <a:pt x="60567" y="32040"/>
                  </a:lnTo>
                  <a:lnTo>
                    <a:pt x="32039" y="60573"/>
                  </a:lnTo>
                  <a:lnTo>
                    <a:pt x="11846" y="95571"/>
                  </a:lnTo>
                  <a:lnTo>
                    <a:pt x="1338" y="134606"/>
                  </a:lnTo>
                  <a:lnTo>
                    <a:pt x="0" y="154800"/>
                  </a:lnTo>
                  <a:lnTo>
                    <a:pt x="0" y="774001"/>
                  </a:lnTo>
                  <a:lnTo>
                    <a:pt x="5310" y="814052"/>
                  </a:lnTo>
                  <a:lnTo>
                    <a:pt x="20878" y="851407"/>
                  </a:lnTo>
                  <a:lnTo>
                    <a:pt x="45359" y="883442"/>
                  </a:lnTo>
                  <a:lnTo>
                    <a:pt x="77393" y="907922"/>
                  </a:lnTo>
                  <a:lnTo>
                    <a:pt x="114749" y="923491"/>
                  </a:lnTo>
                  <a:lnTo>
                    <a:pt x="154800" y="928801"/>
                  </a:lnTo>
                  <a:lnTo>
                    <a:pt x="5988951" y="928446"/>
                  </a:lnTo>
                  <a:lnTo>
                    <a:pt x="6029002" y="923136"/>
                  </a:lnTo>
                  <a:lnTo>
                    <a:pt x="6066358" y="907567"/>
                  </a:lnTo>
                  <a:lnTo>
                    <a:pt x="6098397" y="883084"/>
                  </a:lnTo>
                  <a:lnTo>
                    <a:pt x="6122873" y="851039"/>
                  </a:lnTo>
                  <a:lnTo>
                    <a:pt x="6138441" y="813695"/>
                  </a:lnTo>
                  <a:lnTo>
                    <a:pt x="6143752" y="773645"/>
                  </a:lnTo>
                  <a:lnTo>
                    <a:pt x="6143396" y="154800"/>
                  </a:lnTo>
                  <a:lnTo>
                    <a:pt x="6138086" y="114750"/>
                  </a:lnTo>
                  <a:lnTo>
                    <a:pt x="6122517" y="77406"/>
                  </a:lnTo>
                  <a:lnTo>
                    <a:pt x="6098036" y="45361"/>
                  </a:lnTo>
                  <a:lnTo>
                    <a:pt x="6066002" y="20878"/>
                  </a:lnTo>
                  <a:lnTo>
                    <a:pt x="6028647" y="5310"/>
                  </a:lnTo>
                  <a:lnTo>
                    <a:pt x="5988596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842" y="4928755"/>
              <a:ext cx="6144260" cy="929005"/>
            </a:xfrm>
            <a:custGeom>
              <a:avLst/>
              <a:gdLst/>
              <a:ahLst/>
              <a:cxnLst/>
              <a:rect l="l" t="t" r="r" b="b"/>
              <a:pathLst>
                <a:path w="6144260" h="929004">
                  <a:moveTo>
                    <a:pt x="0" y="154800"/>
                  </a:moveTo>
                  <a:lnTo>
                    <a:pt x="1338" y="134606"/>
                  </a:lnTo>
                  <a:lnTo>
                    <a:pt x="5310" y="114750"/>
                  </a:lnTo>
                  <a:lnTo>
                    <a:pt x="20878" y="77406"/>
                  </a:lnTo>
                  <a:lnTo>
                    <a:pt x="45359" y="45361"/>
                  </a:lnTo>
                  <a:lnTo>
                    <a:pt x="77393" y="20878"/>
                  </a:lnTo>
                  <a:lnTo>
                    <a:pt x="114749" y="5310"/>
                  </a:lnTo>
                  <a:lnTo>
                    <a:pt x="154800" y="0"/>
                  </a:lnTo>
                  <a:lnTo>
                    <a:pt x="5988596" y="0"/>
                  </a:lnTo>
                  <a:lnTo>
                    <a:pt x="6028647" y="5310"/>
                  </a:lnTo>
                  <a:lnTo>
                    <a:pt x="6066002" y="20878"/>
                  </a:lnTo>
                  <a:lnTo>
                    <a:pt x="6098036" y="45361"/>
                  </a:lnTo>
                  <a:lnTo>
                    <a:pt x="6122517" y="77406"/>
                  </a:lnTo>
                  <a:lnTo>
                    <a:pt x="6138086" y="114750"/>
                  </a:lnTo>
                  <a:lnTo>
                    <a:pt x="6143396" y="154800"/>
                  </a:lnTo>
                  <a:lnTo>
                    <a:pt x="6143752" y="773645"/>
                  </a:lnTo>
                  <a:lnTo>
                    <a:pt x="6142413" y="793839"/>
                  </a:lnTo>
                  <a:lnTo>
                    <a:pt x="6138441" y="813695"/>
                  </a:lnTo>
                  <a:lnTo>
                    <a:pt x="6122873" y="851039"/>
                  </a:lnTo>
                  <a:lnTo>
                    <a:pt x="6098397" y="883084"/>
                  </a:lnTo>
                  <a:lnTo>
                    <a:pt x="6066358" y="907567"/>
                  </a:lnTo>
                  <a:lnTo>
                    <a:pt x="6029002" y="923136"/>
                  </a:lnTo>
                  <a:lnTo>
                    <a:pt x="5988951" y="928446"/>
                  </a:lnTo>
                  <a:lnTo>
                    <a:pt x="154800" y="928801"/>
                  </a:lnTo>
                  <a:lnTo>
                    <a:pt x="114749" y="923491"/>
                  </a:lnTo>
                  <a:lnTo>
                    <a:pt x="77393" y="907922"/>
                  </a:lnTo>
                  <a:lnTo>
                    <a:pt x="45359" y="883442"/>
                  </a:lnTo>
                  <a:lnTo>
                    <a:pt x="20878" y="851407"/>
                  </a:lnTo>
                  <a:lnTo>
                    <a:pt x="5310" y="814052"/>
                  </a:lnTo>
                  <a:lnTo>
                    <a:pt x="0" y="774001"/>
                  </a:lnTo>
                  <a:lnTo>
                    <a:pt x="0" y="154800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3842" y="4928755"/>
              <a:ext cx="6144260" cy="929005"/>
            </a:xfrm>
            <a:custGeom>
              <a:avLst/>
              <a:gdLst/>
              <a:ahLst/>
              <a:cxnLst/>
              <a:rect l="l" t="t" r="r" b="b"/>
              <a:pathLst>
                <a:path w="6144260" h="929004">
                  <a:moveTo>
                    <a:pt x="5988596" y="0"/>
                  </a:moveTo>
                  <a:lnTo>
                    <a:pt x="154800" y="0"/>
                  </a:lnTo>
                  <a:lnTo>
                    <a:pt x="134606" y="1338"/>
                  </a:lnTo>
                  <a:lnTo>
                    <a:pt x="95566" y="11846"/>
                  </a:lnTo>
                  <a:lnTo>
                    <a:pt x="60567" y="32040"/>
                  </a:lnTo>
                  <a:lnTo>
                    <a:pt x="32039" y="60573"/>
                  </a:lnTo>
                  <a:lnTo>
                    <a:pt x="11846" y="95571"/>
                  </a:lnTo>
                  <a:lnTo>
                    <a:pt x="1338" y="134606"/>
                  </a:lnTo>
                  <a:lnTo>
                    <a:pt x="0" y="154800"/>
                  </a:lnTo>
                  <a:lnTo>
                    <a:pt x="0" y="774001"/>
                  </a:lnTo>
                  <a:lnTo>
                    <a:pt x="5310" y="814052"/>
                  </a:lnTo>
                  <a:lnTo>
                    <a:pt x="20878" y="851407"/>
                  </a:lnTo>
                  <a:lnTo>
                    <a:pt x="45359" y="883442"/>
                  </a:lnTo>
                  <a:lnTo>
                    <a:pt x="77393" y="907922"/>
                  </a:lnTo>
                  <a:lnTo>
                    <a:pt x="114749" y="923491"/>
                  </a:lnTo>
                  <a:lnTo>
                    <a:pt x="154800" y="928801"/>
                  </a:lnTo>
                  <a:lnTo>
                    <a:pt x="5988951" y="928446"/>
                  </a:lnTo>
                  <a:lnTo>
                    <a:pt x="6029002" y="923136"/>
                  </a:lnTo>
                  <a:lnTo>
                    <a:pt x="6066358" y="907567"/>
                  </a:lnTo>
                  <a:lnTo>
                    <a:pt x="6098397" y="883084"/>
                  </a:lnTo>
                  <a:lnTo>
                    <a:pt x="6122873" y="851039"/>
                  </a:lnTo>
                  <a:lnTo>
                    <a:pt x="6138441" y="813695"/>
                  </a:lnTo>
                  <a:lnTo>
                    <a:pt x="6143752" y="773645"/>
                  </a:lnTo>
                  <a:lnTo>
                    <a:pt x="6143396" y="154800"/>
                  </a:lnTo>
                  <a:lnTo>
                    <a:pt x="6138086" y="114750"/>
                  </a:lnTo>
                  <a:lnTo>
                    <a:pt x="6122517" y="77406"/>
                  </a:lnTo>
                  <a:lnTo>
                    <a:pt x="6098036" y="45361"/>
                  </a:lnTo>
                  <a:lnTo>
                    <a:pt x="6066002" y="20878"/>
                  </a:lnTo>
                  <a:lnTo>
                    <a:pt x="6028647" y="5310"/>
                  </a:lnTo>
                  <a:lnTo>
                    <a:pt x="5988596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842" y="4928755"/>
              <a:ext cx="6144260" cy="929005"/>
            </a:xfrm>
            <a:custGeom>
              <a:avLst/>
              <a:gdLst/>
              <a:ahLst/>
              <a:cxnLst/>
              <a:rect l="l" t="t" r="r" b="b"/>
              <a:pathLst>
                <a:path w="6144260" h="929004">
                  <a:moveTo>
                    <a:pt x="0" y="154800"/>
                  </a:moveTo>
                  <a:lnTo>
                    <a:pt x="1338" y="134606"/>
                  </a:lnTo>
                  <a:lnTo>
                    <a:pt x="5310" y="114750"/>
                  </a:lnTo>
                  <a:lnTo>
                    <a:pt x="20878" y="77406"/>
                  </a:lnTo>
                  <a:lnTo>
                    <a:pt x="45359" y="45361"/>
                  </a:lnTo>
                  <a:lnTo>
                    <a:pt x="77393" y="20878"/>
                  </a:lnTo>
                  <a:lnTo>
                    <a:pt x="114749" y="5310"/>
                  </a:lnTo>
                  <a:lnTo>
                    <a:pt x="154800" y="0"/>
                  </a:lnTo>
                  <a:lnTo>
                    <a:pt x="5988596" y="0"/>
                  </a:lnTo>
                  <a:lnTo>
                    <a:pt x="6028647" y="5310"/>
                  </a:lnTo>
                  <a:lnTo>
                    <a:pt x="6066002" y="20878"/>
                  </a:lnTo>
                  <a:lnTo>
                    <a:pt x="6098036" y="45361"/>
                  </a:lnTo>
                  <a:lnTo>
                    <a:pt x="6122517" y="77406"/>
                  </a:lnTo>
                  <a:lnTo>
                    <a:pt x="6138086" y="114750"/>
                  </a:lnTo>
                  <a:lnTo>
                    <a:pt x="6143396" y="154800"/>
                  </a:lnTo>
                  <a:lnTo>
                    <a:pt x="6143752" y="773645"/>
                  </a:lnTo>
                  <a:lnTo>
                    <a:pt x="6142413" y="793839"/>
                  </a:lnTo>
                  <a:lnTo>
                    <a:pt x="6138441" y="813695"/>
                  </a:lnTo>
                  <a:lnTo>
                    <a:pt x="6122873" y="851039"/>
                  </a:lnTo>
                  <a:lnTo>
                    <a:pt x="6098397" y="883084"/>
                  </a:lnTo>
                  <a:lnTo>
                    <a:pt x="6066358" y="907567"/>
                  </a:lnTo>
                  <a:lnTo>
                    <a:pt x="6029002" y="923136"/>
                  </a:lnTo>
                  <a:lnTo>
                    <a:pt x="5988951" y="928446"/>
                  </a:lnTo>
                  <a:lnTo>
                    <a:pt x="154800" y="928801"/>
                  </a:lnTo>
                  <a:lnTo>
                    <a:pt x="114749" y="923491"/>
                  </a:lnTo>
                  <a:lnTo>
                    <a:pt x="77393" y="907922"/>
                  </a:lnTo>
                  <a:lnTo>
                    <a:pt x="45359" y="883442"/>
                  </a:lnTo>
                  <a:lnTo>
                    <a:pt x="20878" y="851407"/>
                  </a:lnTo>
                  <a:lnTo>
                    <a:pt x="5310" y="814052"/>
                  </a:lnTo>
                  <a:lnTo>
                    <a:pt x="0" y="774001"/>
                  </a:lnTo>
                  <a:lnTo>
                    <a:pt x="0" y="154800"/>
                  </a:lnTo>
                  <a:close/>
                </a:path>
              </a:pathLst>
            </a:custGeom>
            <a:ln w="6479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4495" y="5167706"/>
            <a:ext cx="52241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Если </a:t>
            </a:r>
            <a:r>
              <a:rPr sz="1400" spc="-5" dirty="0">
                <a:latin typeface="Calibri"/>
                <a:cs typeface="Calibri"/>
              </a:rPr>
              <a:t>поставлена </a:t>
            </a:r>
            <a:r>
              <a:rPr sz="1400" dirty="0">
                <a:latin typeface="Calibri"/>
                <a:cs typeface="Calibri"/>
              </a:rPr>
              <a:t>общая </a:t>
            </a:r>
            <a:r>
              <a:rPr sz="1400" spc="-10" dirty="0">
                <a:latin typeface="Calibri"/>
                <a:cs typeface="Calibri"/>
              </a:rPr>
              <a:t>цель, дети </a:t>
            </a:r>
            <a:r>
              <a:rPr sz="1400" spc="-5" dirty="0">
                <a:latin typeface="Calibri"/>
                <a:cs typeface="Calibri"/>
              </a:rPr>
              <a:t>умеют работать </a:t>
            </a: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команде для </a:t>
            </a:r>
            <a:r>
              <a:rPr sz="1400" dirty="0">
                <a:latin typeface="Calibri"/>
                <a:cs typeface="Calibri"/>
              </a:rPr>
              <a:t>ее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достижения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0958" y="3324236"/>
            <a:ext cx="6078855" cy="1078230"/>
            <a:chOff x="210958" y="3324236"/>
            <a:chExt cx="6078855" cy="1078230"/>
          </a:xfrm>
        </p:grpSpPr>
        <p:sp>
          <p:nvSpPr>
            <p:cNvPr id="17" name="object 17"/>
            <p:cNvSpPr/>
            <p:nvPr/>
          </p:nvSpPr>
          <p:spPr>
            <a:xfrm>
              <a:off x="214198" y="3327476"/>
              <a:ext cx="6072505" cy="1071880"/>
            </a:xfrm>
            <a:custGeom>
              <a:avLst/>
              <a:gdLst/>
              <a:ahLst/>
              <a:cxnLst/>
              <a:rect l="l" t="t" r="r" b="b"/>
              <a:pathLst>
                <a:path w="6072505" h="1071879">
                  <a:moveTo>
                    <a:pt x="5893206" y="0"/>
                  </a:moveTo>
                  <a:lnTo>
                    <a:pt x="178561" y="0"/>
                  </a:lnTo>
                  <a:lnTo>
                    <a:pt x="155246" y="1535"/>
                  </a:lnTo>
                  <a:lnTo>
                    <a:pt x="110367" y="13517"/>
                  </a:lnTo>
                  <a:lnTo>
                    <a:pt x="69822" y="36883"/>
                  </a:lnTo>
                  <a:lnTo>
                    <a:pt x="36883" y="69729"/>
                  </a:lnTo>
                  <a:lnTo>
                    <a:pt x="13517" y="110217"/>
                  </a:lnTo>
                  <a:lnTo>
                    <a:pt x="1532" y="155248"/>
                  </a:lnTo>
                  <a:lnTo>
                    <a:pt x="0" y="178562"/>
                  </a:lnTo>
                  <a:lnTo>
                    <a:pt x="0" y="893165"/>
                  </a:lnTo>
                  <a:lnTo>
                    <a:pt x="6075" y="939287"/>
                  </a:lnTo>
                  <a:lnTo>
                    <a:pt x="23761" y="982446"/>
                  </a:lnTo>
                  <a:lnTo>
                    <a:pt x="52201" y="1019392"/>
                  </a:lnTo>
                  <a:lnTo>
                    <a:pt x="89281" y="1047965"/>
                  </a:lnTo>
                  <a:lnTo>
                    <a:pt x="132302" y="1065652"/>
                  </a:lnTo>
                  <a:lnTo>
                    <a:pt x="178561" y="1071727"/>
                  </a:lnTo>
                  <a:lnTo>
                    <a:pt x="5893562" y="1071359"/>
                  </a:lnTo>
                  <a:lnTo>
                    <a:pt x="5939688" y="1065283"/>
                  </a:lnTo>
                  <a:lnTo>
                    <a:pt x="5982843" y="1047597"/>
                  </a:lnTo>
                  <a:lnTo>
                    <a:pt x="6019788" y="1019162"/>
                  </a:lnTo>
                  <a:lnTo>
                    <a:pt x="6048362" y="982078"/>
                  </a:lnTo>
                  <a:lnTo>
                    <a:pt x="6066048" y="939063"/>
                  </a:lnTo>
                  <a:lnTo>
                    <a:pt x="6072124" y="892810"/>
                  </a:lnTo>
                  <a:lnTo>
                    <a:pt x="6071755" y="178562"/>
                  </a:lnTo>
                  <a:lnTo>
                    <a:pt x="6065686" y="132440"/>
                  </a:lnTo>
                  <a:lnTo>
                    <a:pt x="6048006" y="89281"/>
                  </a:lnTo>
                  <a:lnTo>
                    <a:pt x="6019561" y="52335"/>
                  </a:lnTo>
                  <a:lnTo>
                    <a:pt x="5982487" y="23761"/>
                  </a:lnTo>
                  <a:lnTo>
                    <a:pt x="5939466" y="6075"/>
                  </a:lnTo>
                  <a:lnTo>
                    <a:pt x="5893206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4198" y="3327476"/>
              <a:ext cx="6072505" cy="1071880"/>
            </a:xfrm>
            <a:custGeom>
              <a:avLst/>
              <a:gdLst/>
              <a:ahLst/>
              <a:cxnLst/>
              <a:rect l="l" t="t" r="r" b="b"/>
              <a:pathLst>
                <a:path w="6072505" h="1071879">
                  <a:moveTo>
                    <a:pt x="0" y="178562"/>
                  </a:moveTo>
                  <a:lnTo>
                    <a:pt x="1535" y="155196"/>
                  </a:lnTo>
                  <a:lnTo>
                    <a:pt x="6075" y="132302"/>
                  </a:lnTo>
                  <a:lnTo>
                    <a:pt x="23761" y="89281"/>
                  </a:lnTo>
                  <a:lnTo>
                    <a:pt x="52335" y="52201"/>
                  </a:lnTo>
                  <a:lnTo>
                    <a:pt x="89281" y="23761"/>
                  </a:lnTo>
                  <a:lnTo>
                    <a:pt x="132435" y="6075"/>
                  </a:lnTo>
                  <a:lnTo>
                    <a:pt x="178561" y="0"/>
                  </a:lnTo>
                  <a:lnTo>
                    <a:pt x="5893206" y="0"/>
                  </a:lnTo>
                  <a:lnTo>
                    <a:pt x="5939466" y="6075"/>
                  </a:lnTo>
                  <a:lnTo>
                    <a:pt x="5982487" y="23761"/>
                  </a:lnTo>
                  <a:lnTo>
                    <a:pt x="6019561" y="52335"/>
                  </a:lnTo>
                  <a:lnTo>
                    <a:pt x="6048006" y="89281"/>
                  </a:lnTo>
                  <a:lnTo>
                    <a:pt x="6065686" y="132440"/>
                  </a:lnTo>
                  <a:lnTo>
                    <a:pt x="6071755" y="178562"/>
                  </a:lnTo>
                  <a:lnTo>
                    <a:pt x="6072124" y="892810"/>
                  </a:lnTo>
                  <a:lnTo>
                    <a:pt x="6070588" y="916173"/>
                  </a:lnTo>
                  <a:lnTo>
                    <a:pt x="6066048" y="939063"/>
                  </a:lnTo>
                  <a:lnTo>
                    <a:pt x="6048362" y="982078"/>
                  </a:lnTo>
                  <a:lnTo>
                    <a:pt x="6019788" y="1019162"/>
                  </a:lnTo>
                  <a:lnTo>
                    <a:pt x="5982843" y="1047597"/>
                  </a:lnTo>
                  <a:lnTo>
                    <a:pt x="5939688" y="1065283"/>
                  </a:lnTo>
                  <a:lnTo>
                    <a:pt x="5893562" y="1071359"/>
                  </a:lnTo>
                  <a:lnTo>
                    <a:pt x="178561" y="1071727"/>
                  </a:lnTo>
                  <a:lnTo>
                    <a:pt x="132302" y="1065652"/>
                  </a:lnTo>
                  <a:lnTo>
                    <a:pt x="89281" y="1047965"/>
                  </a:lnTo>
                  <a:lnTo>
                    <a:pt x="52201" y="1019392"/>
                  </a:lnTo>
                  <a:lnTo>
                    <a:pt x="23761" y="982446"/>
                  </a:lnTo>
                  <a:lnTo>
                    <a:pt x="6075" y="939287"/>
                  </a:lnTo>
                  <a:lnTo>
                    <a:pt x="0" y="893165"/>
                  </a:lnTo>
                  <a:lnTo>
                    <a:pt x="0" y="178562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4198" y="3327476"/>
              <a:ext cx="6072505" cy="1071880"/>
            </a:xfrm>
            <a:custGeom>
              <a:avLst/>
              <a:gdLst/>
              <a:ahLst/>
              <a:cxnLst/>
              <a:rect l="l" t="t" r="r" b="b"/>
              <a:pathLst>
                <a:path w="6072505" h="1071879">
                  <a:moveTo>
                    <a:pt x="5893206" y="0"/>
                  </a:moveTo>
                  <a:lnTo>
                    <a:pt x="178561" y="0"/>
                  </a:lnTo>
                  <a:lnTo>
                    <a:pt x="155246" y="1535"/>
                  </a:lnTo>
                  <a:lnTo>
                    <a:pt x="110367" y="13517"/>
                  </a:lnTo>
                  <a:lnTo>
                    <a:pt x="69822" y="36883"/>
                  </a:lnTo>
                  <a:lnTo>
                    <a:pt x="36883" y="69729"/>
                  </a:lnTo>
                  <a:lnTo>
                    <a:pt x="13517" y="110217"/>
                  </a:lnTo>
                  <a:lnTo>
                    <a:pt x="1532" y="155248"/>
                  </a:lnTo>
                  <a:lnTo>
                    <a:pt x="0" y="178562"/>
                  </a:lnTo>
                  <a:lnTo>
                    <a:pt x="0" y="893165"/>
                  </a:lnTo>
                  <a:lnTo>
                    <a:pt x="6075" y="939287"/>
                  </a:lnTo>
                  <a:lnTo>
                    <a:pt x="23761" y="982446"/>
                  </a:lnTo>
                  <a:lnTo>
                    <a:pt x="52201" y="1019392"/>
                  </a:lnTo>
                  <a:lnTo>
                    <a:pt x="89281" y="1047965"/>
                  </a:lnTo>
                  <a:lnTo>
                    <a:pt x="132302" y="1065652"/>
                  </a:lnTo>
                  <a:lnTo>
                    <a:pt x="178561" y="1071727"/>
                  </a:lnTo>
                  <a:lnTo>
                    <a:pt x="5893562" y="1071359"/>
                  </a:lnTo>
                  <a:lnTo>
                    <a:pt x="5939688" y="1065283"/>
                  </a:lnTo>
                  <a:lnTo>
                    <a:pt x="5982843" y="1047597"/>
                  </a:lnTo>
                  <a:lnTo>
                    <a:pt x="6019788" y="1019162"/>
                  </a:lnTo>
                  <a:lnTo>
                    <a:pt x="6048362" y="982078"/>
                  </a:lnTo>
                  <a:lnTo>
                    <a:pt x="6066048" y="939063"/>
                  </a:lnTo>
                  <a:lnTo>
                    <a:pt x="6072124" y="892810"/>
                  </a:lnTo>
                  <a:lnTo>
                    <a:pt x="6071755" y="178562"/>
                  </a:lnTo>
                  <a:lnTo>
                    <a:pt x="6065686" y="132440"/>
                  </a:lnTo>
                  <a:lnTo>
                    <a:pt x="6048006" y="89281"/>
                  </a:lnTo>
                  <a:lnTo>
                    <a:pt x="6019561" y="52335"/>
                  </a:lnTo>
                  <a:lnTo>
                    <a:pt x="5982487" y="23761"/>
                  </a:lnTo>
                  <a:lnTo>
                    <a:pt x="5939466" y="6075"/>
                  </a:lnTo>
                  <a:lnTo>
                    <a:pt x="5893206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4198" y="3327476"/>
              <a:ext cx="6072505" cy="1071880"/>
            </a:xfrm>
            <a:custGeom>
              <a:avLst/>
              <a:gdLst/>
              <a:ahLst/>
              <a:cxnLst/>
              <a:rect l="l" t="t" r="r" b="b"/>
              <a:pathLst>
                <a:path w="6072505" h="1071879">
                  <a:moveTo>
                    <a:pt x="0" y="178562"/>
                  </a:moveTo>
                  <a:lnTo>
                    <a:pt x="1535" y="155196"/>
                  </a:lnTo>
                  <a:lnTo>
                    <a:pt x="6075" y="132302"/>
                  </a:lnTo>
                  <a:lnTo>
                    <a:pt x="23761" y="89281"/>
                  </a:lnTo>
                  <a:lnTo>
                    <a:pt x="52335" y="52201"/>
                  </a:lnTo>
                  <a:lnTo>
                    <a:pt x="89281" y="23761"/>
                  </a:lnTo>
                  <a:lnTo>
                    <a:pt x="132435" y="6075"/>
                  </a:lnTo>
                  <a:lnTo>
                    <a:pt x="178561" y="0"/>
                  </a:lnTo>
                  <a:lnTo>
                    <a:pt x="5893206" y="0"/>
                  </a:lnTo>
                  <a:lnTo>
                    <a:pt x="5939466" y="6075"/>
                  </a:lnTo>
                  <a:lnTo>
                    <a:pt x="5982487" y="23761"/>
                  </a:lnTo>
                  <a:lnTo>
                    <a:pt x="6019561" y="52335"/>
                  </a:lnTo>
                  <a:lnTo>
                    <a:pt x="6048006" y="89281"/>
                  </a:lnTo>
                  <a:lnTo>
                    <a:pt x="6065686" y="132440"/>
                  </a:lnTo>
                  <a:lnTo>
                    <a:pt x="6071755" y="178562"/>
                  </a:lnTo>
                  <a:lnTo>
                    <a:pt x="6072124" y="892810"/>
                  </a:lnTo>
                  <a:lnTo>
                    <a:pt x="6070588" y="916173"/>
                  </a:lnTo>
                  <a:lnTo>
                    <a:pt x="6066048" y="939063"/>
                  </a:lnTo>
                  <a:lnTo>
                    <a:pt x="6048362" y="982078"/>
                  </a:lnTo>
                  <a:lnTo>
                    <a:pt x="6019788" y="1019162"/>
                  </a:lnTo>
                  <a:lnTo>
                    <a:pt x="5982843" y="1047597"/>
                  </a:lnTo>
                  <a:lnTo>
                    <a:pt x="5939688" y="1065283"/>
                  </a:lnTo>
                  <a:lnTo>
                    <a:pt x="5893562" y="1071359"/>
                  </a:lnTo>
                  <a:lnTo>
                    <a:pt x="178561" y="1071727"/>
                  </a:lnTo>
                  <a:lnTo>
                    <a:pt x="132302" y="1065652"/>
                  </a:lnTo>
                  <a:lnTo>
                    <a:pt x="89281" y="1047965"/>
                  </a:lnTo>
                  <a:lnTo>
                    <a:pt x="52201" y="1019392"/>
                  </a:lnTo>
                  <a:lnTo>
                    <a:pt x="23761" y="982446"/>
                  </a:lnTo>
                  <a:lnTo>
                    <a:pt x="6075" y="939287"/>
                  </a:lnTo>
                  <a:lnTo>
                    <a:pt x="0" y="893165"/>
                  </a:lnTo>
                  <a:lnTo>
                    <a:pt x="0" y="178562"/>
                  </a:lnTo>
                  <a:close/>
                </a:path>
              </a:pathLst>
            </a:custGeom>
            <a:ln w="6479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8655" y="3637343"/>
            <a:ext cx="39751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">
              <a:lnSpc>
                <a:spcPts val="168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В </a:t>
            </a:r>
            <a:r>
              <a:rPr sz="1400" spc="-5" dirty="0">
                <a:latin typeface="Calibri"/>
                <a:cs typeface="Calibri"/>
              </a:rPr>
              <a:t>классе есть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общие правила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5" dirty="0">
                <a:latin typeface="Calibri"/>
                <a:cs typeface="Calibri"/>
              </a:rPr>
              <a:t> традиции,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которые:</a:t>
            </a:r>
            <a:endParaRPr sz="1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100" spc="-7" baseline="9920" dirty="0">
                <a:latin typeface="Microsoft Sans Serif"/>
                <a:cs typeface="Microsoft Sans Serif"/>
              </a:rPr>
              <a:t>-</a:t>
            </a:r>
            <a:r>
              <a:rPr sz="1400" spc="-5" dirty="0">
                <a:latin typeface="Calibri"/>
                <a:cs typeface="Calibri"/>
              </a:rPr>
              <a:t>принимаются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всеми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0235" y="1487157"/>
            <a:ext cx="2234158" cy="149616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9636" y="3252965"/>
            <a:ext cx="2484005" cy="157535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3237" y="5071681"/>
            <a:ext cx="1757159" cy="13618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2946" y="2155227"/>
            <a:ext cx="6379210" cy="148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7005" algn="just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43B78"/>
                </a:solidFill>
                <a:latin typeface="Cambria"/>
                <a:cs typeface="Cambria"/>
              </a:rPr>
              <a:t>Игра </a:t>
            </a:r>
            <a:r>
              <a:rPr sz="3200" b="1" dirty="0">
                <a:solidFill>
                  <a:srgbClr val="043B78"/>
                </a:solidFill>
                <a:latin typeface="Cambria"/>
                <a:cs typeface="Cambria"/>
              </a:rPr>
              <a:t>- </a:t>
            </a:r>
            <a:r>
              <a:rPr sz="3200" b="1" spc="-30" dirty="0">
                <a:solidFill>
                  <a:srgbClr val="043B78"/>
                </a:solidFill>
                <a:latin typeface="Cambria"/>
                <a:cs typeface="Cambria"/>
              </a:rPr>
              <a:t>это </a:t>
            </a:r>
            <a:r>
              <a:rPr sz="3200" b="1" spc="-65" dirty="0">
                <a:solidFill>
                  <a:srgbClr val="043B78"/>
                </a:solidFill>
                <a:latin typeface="Cambria"/>
                <a:cs typeface="Cambria"/>
              </a:rPr>
              <a:t>когда </a:t>
            </a:r>
            <a:r>
              <a:rPr sz="3200" b="1" dirty="0">
                <a:solidFill>
                  <a:srgbClr val="043B78"/>
                </a:solidFill>
                <a:latin typeface="Cambria"/>
                <a:cs typeface="Cambria"/>
              </a:rPr>
              <a:t>каждый </a:t>
            </a:r>
            <a:r>
              <a:rPr sz="3200" b="1" spc="-30" dirty="0">
                <a:solidFill>
                  <a:srgbClr val="043B78"/>
                </a:solidFill>
                <a:latin typeface="Cambria"/>
                <a:cs typeface="Cambria"/>
              </a:rPr>
              <a:t>может </a:t>
            </a:r>
            <a:r>
              <a:rPr sz="3200" b="1" spc="-25" dirty="0">
                <a:solidFill>
                  <a:srgbClr val="043B78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43B78"/>
                </a:solidFill>
                <a:latin typeface="Cambria"/>
                <a:cs typeface="Cambria"/>
              </a:rPr>
              <a:t>прекратить </a:t>
            </a:r>
            <a:r>
              <a:rPr sz="3200" b="1" spc="-30" dirty="0">
                <a:solidFill>
                  <a:srgbClr val="043B78"/>
                </a:solidFill>
                <a:latin typeface="Cambria"/>
                <a:cs typeface="Cambria"/>
              </a:rPr>
              <a:t>это </a:t>
            </a:r>
            <a:r>
              <a:rPr sz="3200" b="1" dirty="0">
                <a:solidFill>
                  <a:srgbClr val="043B78"/>
                </a:solidFill>
                <a:latin typeface="Cambria"/>
                <a:cs typeface="Cambria"/>
              </a:rPr>
              <a:t>в любой </a:t>
            </a:r>
            <a:r>
              <a:rPr sz="3200" b="1" spc="-40" dirty="0">
                <a:solidFill>
                  <a:srgbClr val="043B78"/>
                </a:solidFill>
                <a:latin typeface="Cambria"/>
                <a:cs typeface="Cambria"/>
              </a:rPr>
              <a:t>момент. </a:t>
            </a:r>
            <a:r>
              <a:rPr sz="3200" b="1" spc="-690" dirty="0">
                <a:solidFill>
                  <a:srgbClr val="043B78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43B78"/>
                </a:solidFill>
                <a:latin typeface="Cambria"/>
                <a:cs typeface="Cambria"/>
              </a:rPr>
              <a:t>Шутка</a:t>
            </a:r>
            <a:r>
              <a:rPr sz="3200" b="1" spc="-15" dirty="0">
                <a:solidFill>
                  <a:srgbClr val="043B78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043B78"/>
                </a:solidFill>
                <a:latin typeface="Cambria"/>
                <a:cs typeface="Cambria"/>
              </a:rPr>
              <a:t>-</a:t>
            </a:r>
            <a:r>
              <a:rPr sz="3200" b="1" spc="-5" dirty="0">
                <a:solidFill>
                  <a:srgbClr val="043B78"/>
                </a:solidFill>
                <a:latin typeface="Cambria"/>
                <a:cs typeface="Cambria"/>
              </a:rPr>
              <a:t> </a:t>
            </a:r>
            <a:r>
              <a:rPr sz="3200" b="1" spc="-30" dirty="0">
                <a:solidFill>
                  <a:srgbClr val="043B78"/>
                </a:solidFill>
                <a:latin typeface="Cambria"/>
                <a:cs typeface="Cambria"/>
              </a:rPr>
              <a:t>это</a:t>
            </a:r>
            <a:r>
              <a:rPr sz="3200" b="1" spc="-5" dirty="0">
                <a:solidFill>
                  <a:srgbClr val="043B78"/>
                </a:solidFill>
                <a:latin typeface="Cambria"/>
                <a:cs typeface="Cambria"/>
              </a:rPr>
              <a:t> </a:t>
            </a:r>
            <a:r>
              <a:rPr sz="3200" b="1" spc="-65" dirty="0">
                <a:solidFill>
                  <a:srgbClr val="043B78"/>
                </a:solidFill>
                <a:latin typeface="Cambria"/>
                <a:cs typeface="Cambria"/>
              </a:rPr>
              <a:t>когда</a:t>
            </a:r>
            <a:r>
              <a:rPr sz="3200" b="1" spc="-10" dirty="0">
                <a:solidFill>
                  <a:srgbClr val="043B78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43B78"/>
                </a:solidFill>
                <a:latin typeface="Cambria"/>
                <a:cs typeface="Cambria"/>
              </a:rPr>
              <a:t>смешно</a:t>
            </a:r>
            <a:r>
              <a:rPr sz="3200" b="1" spc="-10" dirty="0">
                <a:solidFill>
                  <a:srgbClr val="043B78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043B78"/>
                </a:solidFill>
                <a:latin typeface="Cambria"/>
                <a:cs typeface="Cambria"/>
              </a:rPr>
              <a:t>всем.</a:t>
            </a:r>
            <a:endParaRPr sz="32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8798" y="4004995"/>
            <a:ext cx="3568319" cy="264744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3278" y="104038"/>
            <a:ext cx="8569325" cy="1428750"/>
          </a:xfrm>
          <a:custGeom>
            <a:avLst/>
            <a:gdLst/>
            <a:ahLst/>
            <a:cxnLst/>
            <a:rect l="l" t="t" r="r" b="b"/>
            <a:pathLst>
              <a:path w="8569325" h="1428750">
                <a:moveTo>
                  <a:pt x="8569083" y="0"/>
                </a:moveTo>
                <a:lnTo>
                  <a:pt x="0" y="0"/>
                </a:lnTo>
                <a:lnTo>
                  <a:pt x="0" y="1428483"/>
                </a:lnTo>
                <a:lnTo>
                  <a:pt x="4284726" y="1428483"/>
                </a:lnTo>
                <a:lnTo>
                  <a:pt x="8569083" y="1428483"/>
                </a:lnTo>
                <a:lnTo>
                  <a:pt x="8569083" y="0"/>
                </a:lnTo>
                <a:close/>
              </a:path>
            </a:pathLst>
          </a:custGeom>
          <a:solidFill>
            <a:srgbClr val="FBFAF8">
              <a:alpha val="8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Методы выявления, прекращения </a:t>
            </a:r>
            <a:r>
              <a:rPr dirty="0"/>
              <a:t>и </a:t>
            </a:r>
            <a:r>
              <a:rPr spc="-919" dirty="0"/>
              <a:t> </a:t>
            </a:r>
            <a:r>
              <a:rPr spc="-10" dirty="0"/>
              <a:t>профилактики буллинга </a:t>
            </a:r>
            <a:r>
              <a:rPr dirty="0"/>
              <a:t>в</a:t>
            </a:r>
            <a:r>
              <a:rPr spc="-10" dirty="0"/>
              <a:t> </a:t>
            </a:r>
            <a:r>
              <a:rPr spc="-5" dirty="0"/>
              <a:t>школе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4875" marR="5080" indent="-485775">
              <a:lnSpc>
                <a:spcPct val="100000"/>
              </a:lnSpc>
              <a:spcBef>
                <a:spcPts val="100"/>
              </a:spcBef>
            </a:pPr>
            <a:r>
              <a:rPr dirty="0"/>
              <a:t>4</a:t>
            </a:r>
            <a:r>
              <a:rPr spc="-30" dirty="0"/>
              <a:t> </a:t>
            </a:r>
            <a:r>
              <a:rPr spc="-5" dirty="0"/>
              <a:t>мая</a:t>
            </a:r>
            <a:r>
              <a:rPr spc="-25" dirty="0"/>
              <a:t> </a:t>
            </a:r>
            <a:r>
              <a:rPr dirty="0"/>
              <a:t>-</a:t>
            </a:r>
            <a:r>
              <a:rPr spc="-25" dirty="0"/>
              <a:t> международный </a:t>
            </a:r>
            <a:r>
              <a:rPr spc="-5" dirty="0"/>
              <a:t>день </a:t>
            </a:r>
            <a:r>
              <a:rPr spc="-869" dirty="0"/>
              <a:t> </a:t>
            </a:r>
            <a:r>
              <a:rPr spc="-25" dirty="0"/>
              <a:t>противодействия </a:t>
            </a:r>
            <a:r>
              <a:rPr spc="-10" dirty="0"/>
              <a:t>травле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8359" y="1915922"/>
            <a:ext cx="4525556" cy="4525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9143631" cy="68576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495" y="1319288"/>
            <a:ext cx="13798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75" dirty="0">
                <a:solidFill>
                  <a:srgbClr val="043B78"/>
                </a:solidFill>
                <a:latin typeface="Cambria"/>
                <a:cs typeface="Cambria"/>
              </a:rPr>
              <a:t>Г</a:t>
            </a:r>
            <a:r>
              <a:rPr sz="2000" b="1" dirty="0">
                <a:solidFill>
                  <a:srgbClr val="043B78"/>
                </a:solidFill>
                <a:latin typeface="Cambria"/>
                <a:cs typeface="Cambria"/>
              </a:rPr>
              <a:t>де</a:t>
            </a:r>
            <a:r>
              <a:rPr sz="2000" b="1" spc="5" dirty="0">
                <a:solidFill>
                  <a:srgbClr val="043B78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43B78"/>
                </a:solidFill>
                <a:latin typeface="Cambria"/>
                <a:cs typeface="Cambria"/>
              </a:rPr>
              <a:t>и</a:t>
            </a:r>
            <a:r>
              <a:rPr sz="2000" b="1" dirty="0">
                <a:solidFill>
                  <a:srgbClr val="043B78"/>
                </a:solidFill>
                <a:latin typeface="Cambria"/>
                <a:cs typeface="Cambria"/>
              </a:rPr>
              <a:t>с</a:t>
            </a:r>
            <a:r>
              <a:rPr sz="2000" b="1" spc="5" dirty="0">
                <a:solidFill>
                  <a:srgbClr val="043B78"/>
                </a:solidFill>
                <a:latin typeface="Cambria"/>
                <a:cs typeface="Cambria"/>
              </a:rPr>
              <a:t>к</a:t>
            </a:r>
            <a:r>
              <a:rPr sz="2000" b="1" spc="-15" dirty="0">
                <a:solidFill>
                  <a:srgbClr val="043B78"/>
                </a:solidFill>
                <a:latin typeface="Cambria"/>
                <a:cs typeface="Cambria"/>
              </a:rPr>
              <a:t>а</a:t>
            </a:r>
            <a:r>
              <a:rPr sz="2000" b="1" spc="5" dirty="0">
                <a:solidFill>
                  <a:srgbClr val="043B78"/>
                </a:solidFill>
                <a:latin typeface="Cambria"/>
                <a:cs typeface="Cambria"/>
              </a:rPr>
              <a:t>т</a:t>
            </a:r>
            <a:r>
              <a:rPr sz="2000" b="1" spc="-5" dirty="0">
                <a:solidFill>
                  <a:srgbClr val="043B78"/>
                </a:solidFill>
                <a:latin typeface="Cambria"/>
                <a:cs typeface="Cambria"/>
              </a:rPr>
              <a:t>ь: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495" y="1611617"/>
            <a:ext cx="10604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8586" y="1624215"/>
            <a:ext cx="365887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29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Туалеты, </a:t>
            </a:r>
            <a:r>
              <a:rPr sz="1800" spc="-5" dirty="0">
                <a:latin typeface="Calibri"/>
                <a:cs typeface="Calibri"/>
              </a:rPr>
              <a:t>особенно </a:t>
            </a:r>
            <a:r>
              <a:rPr sz="1800" spc="-10" dirty="0">
                <a:latin typeface="Calibri"/>
                <a:cs typeface="Calibri"/>
              </a:rPr>
              <a:t>возле</a:t>
            </a:r>
            <a:r>
              <a:rPr sz="1800" spc="-5" dirty="0">
                <a:latin typeface="Calibri"/>
                <a:cs typeface="Calibri"/>
              </a:rPr>
              <a:t> "малышей"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Спортивные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раздевалки</a:t>
            </a:r>
            <a:endParaRPr sz="1800">
              <a:latin typeface="Calibri"/>
              <a:cs typeface="Calibri"/>
            </a:endParaRPr>
          </a:p>
          <a:p>
            <a:pPr marL="12700" marR="274637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п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dirty="0">
                <a:latin typeface="Calibri"/>
                <a:cs typeface="Calibri"/>
              </a:rPr>
              <a:t>р</a:t>
            </a:r>
            <a:r>
              <a:rPr sz="1800" spc="-10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за</a:t>
            </a:r>
            <a:r>
              <a:rPr sz="1800" dirty="0">
                <a:latin typeface="Calibri"/>
                <a:cs typeface="Calibri"/>
              </a:rPr>
              <a:t>л  </a:t>
            </a:r>
            <a:r>
              <a:rPr sz="1800" spc="-5" dirty="0">
                <a:latin typeface="Calibri"/>
                <a:cs typeface="Calibri"/>
              </a:rPr>
              <a:t>С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spc="-40" dirty="0">
                <a:latin typeface="Calibri"/>
                <a:cs typeface="Calibri"/>
              </a:rPr>
              <a:t>о</a:t>
            </a:r>
            <a:r>
              <a:rPr sz="1800" spc="-5" dirty="0">
                <a:latin typeface="Calibri"/>
                <a:cs typeface="Calibri"/>
              </a:rPr>
              <a:t>лов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Раздевалка </a:t>
            </a:r>
            <a:r>
              <a:rPr sz="1800" spc="-15" dirty="0">
                <a:latin typeface="Calibri"/>
                <a:cs typeface="Calibri"/>
              </a:rPr>
              <a:t>школьная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(гардероб)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Места </a:t>
            </a:r>
            <a:r>
              <a:rPr sz="1800" spc="-20" dirty="0">
                <a:latin typeface="Calibri"/>
                <a:cs typeface="Calibri"/>
              </a:rPr>
              <a:t>под </a:t>
            </a:r>
            <a:r>
              <a:rPr sz="1800" spc="-5" dirty="0">
                <a:latin typeface="Calibri"/>
                <a:cs typeface="Calibri"/>
              </a:rPr>
              <a:t>лестницей,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10" dirty="0">
                <a:latin typeface="Calibri"/>
                <a:cs typeface="Calibri"/>
              </a:rPr>
              <a:t>темных </a:t>
            </a:r>
            <a:r>
              <a:rPr sz="1800" spc="-20" dirty="0">
                <a:latin typeface="Calibri"/>
                <a:cs typeface="Calibri"/>
              </a:rPr>
              <a:t>углах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Укромные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уголки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495" y="3595217"/>
            <a:ext cx="3444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solidFill>
                  <a:srgbClr val="043B78"/>
                </a:solidFill>
                <a:latin typeface="Cambria"/>
                <a:cs typeface="Cambria"/>
              </a:rPr>
              <a:t>На</a:t>
            </a:r>
            <a:r>
              <a:rPr sz="2000" b="1" spc="-20" dirty="0">
                <a:solidFill>
                  <a:srgbClr val="043B78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043B78"/>
                </a:solidFill>
                <a:latin typeface="Cambria"/>
                <a:cs typeface="Cambria"/>
              </a:rPr>
              <a:t>что </a:t>
            </a:r>
            <a:r>
              <a:rPr sz="2000" b="1" spc="-5" dirty="0">
                <a:solidFill>
                  <a:srgbClr val="043B78"/>
                </a:solidFill>
                <a:latin typeface="Cambria"/>
                <a:cs typeface="Cambria"/>
              </a:rPr>
              <a:t>обращать</a:t>
            </a:r>
            <a:r>
              <a:rPr sz="2000" b="1" spc="-15" dirty="0">
                <a:solidFill>
                  <a:srgbClr val="043B78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43B78"/>
                </a:solidFill>
                <a:latin typeface="Cambria"/>
                <a:cs typeface="Cambria"/>
              </a:rPr>
              <a:t>внимание: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495" y="3887546"/>
            <a:ext cx="1060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5495" y="5533466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495" y="6082106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8586" y="3900144"/>
            <a:ext cx="7649209" cy="2494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59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С </a:t>
            </a:r>
            <a:r>
              <a:rPr sz="1800" spc="-20" dirty="0">
                <a:latin typeface="Calibri"/>
                <a:cs typeface="Calibri"/>
              </a:rPr>
              <a:t>кем-то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из </a:t>
            </a:r>
            <a:r>
              <a:rPr sz="1800" spc="-10" dirty="0">
                <a:latin typeface="Calibri"/>
                <a:cs typeface="Calibri"/>
              </a:rPr>
              <a:t>учеников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никто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хочет сидеть, </a:t>
            </a:r>
            <a:r>
              <a:rPr sz="1800" spc="-5" dirty="0">
                <a:latin typeface="Calibri"/>
                <a:cs typeface="Calibri"/>
              </a:rPr>
              <a:t>он </a:t>
            </a:r>
            <a:r>
              <a:rPr sz="1800" spc="-20" dirty="0">
                <a:latin typeface="Calibri"/>
                <a:cs typeface="Calibri"/>
              </a:rPr>
              <a:t>всегда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один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Группа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детей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ждет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кого-то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 дворе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Старшие вертятся</a:t>
            </a:r>
            <a:r>
              <a:rPr sz="1800" spc="-10" dirty="0">
                <a:latin typeface="Calibri"/>
                <a:cs typeface="Calibri"/>
              </a:rPr>
              <a:t> возле </a:t>
            </a:r>
            <a:r>
              <a:rPr sz="1800" spc="-5" dirty="0">
                <a:latin typeface="Calibri"/>
                <a:cs typeface="Calibri"/>
              </a:rPr>
              <a:t>групп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младших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Кто-то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покупает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свои </a:t>
            </a:r>
            <a:r>
              <a:rPr sz="1800" spc="-10" dirty="0">
                <a:latin typeface="Calibri"/>
                <a:cs typeface="Calibri"/>
              </a:rPr>
              <a:t>деньги </a:t>
            </a:r>
            <a:r>
              <a:rPr sz="1800" spc="-15" dirty="0">
                <a:latin typeface="Calibri"/>
                <a:cs typeface="Calibri"/>
              </a:rPr>
              <a:t>еду</a:t>
            </a:r>
            <a:r>
              <a:rPr sz="1800" spc="-5" dirty="0">
                <a:latin typeface="Calibri"/>
                <a:cs typeface="Calibri"/>
              </a:rPr>
              <a:t> для</a:t>
            </a:r>
            <a:r>
              <a:rPr sz="1800" spc="-10" dirty="0">
                <a:latin typeface="Calibri"/>
                <a:cs typeface="Calibri"/>
              </a:rPr>
              <a:t> другого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spc="-55" dirty="0">
                <a:latin typeface="Calibri"/>
                <a:cs typeface="Calibri"/>
              </a:rPr>
              <a:t>Те,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кто </a:t>
            </a:r>
            <a:r>
              <a:rPr sz="1800" spc="-5" dirty="0">
                <a:latin typeface="Calibri"/>
                <a:cs typeface="Calibri"/>
              </a:rPr>
              <a:t>сильнее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физически или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старше,</a:t>
            </a:r>
            <a:r>
              <a:rPr sz="1800" spc="-10" dirty="0">
                <a:latin typeface="Calibri"/>
                <a:cs typeface="Calibri"/>
              </a:rPr>
              <a:t> постоянно</a:t>
            </a:r>
            <a:r>
              <a:rPr sz="1800" spc="-5" dirty="0">
                <a:latin typeface="Calibri"/>
                <a:cs typeface="Calibri"/>
              </a:rPr>
              <a:t> "просят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взаймы"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5" dirty="0">
                <a:latin typeface="Calibri"/>
                <a:cs typeface="Calibri"/>
              </a:rPr>
              <a:t> младших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детей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5" dirty="0">
                <a:latin typeface="Calibri"/>
                <a:cs typeface="Calibri"/>
              </a:rPr>
              <a:t> требуют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дать позвонить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телефону</a:t>
            </a:r>
            <a:endParaRPr sz="1800">
              <a:latin typeface="Calibri"/>
              <a:cs typeface="Calibri"/>
            </a:endParaRPr>
          </a:p>
          <a:p>
            <a:pPr marL="12700" marR="22796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Ребенок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любыми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средствами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пытается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получить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деньги</a:t>
            </a:r>
            <a:r>
              <a:rPr sz="1800" dirty="0">
                <a:latin typeface="Calibri"/>
                <a:cs typeface="Calibri"/>
              </a:rPr>
              <a:t> - </a:t>
            </a:r>
            <a:r>
              <a:rPr sz="1800" spc="-10" dirty="0">
                <a:latin typeface="Calibri"/>
                <a:cs typeface="Calibri"/>
              </a:rPr>
              <a:t>якобы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какие-то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нужды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Ребёнок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не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выходит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гулять</a:t>
            </a:r>
            <a:r>
              <a:rPr sz="1800" spc="-5" dirty="0">
                <a:latin typeface="Calibri"/>
                <a:cs typeface="Calibri"/>
              </a:rPr>
              <a:t> вместе со </a:t>
            </a:r>
            <a:r>
              <a:rPr sz="1800" spc="-10" dirty="0">
                <a:latin typeface="Calibri"/>
                <a:cs typeface="Calibri"/>
              </a:rPr>
              <a:t>всеми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3515" y="210602"/>
            <a:ext cx="8436610" cy="935355"/>
            <a:chOff x="353515" y="210602"/>
            <a:chExt cx="8436610" cy="935355"/>
          </a:xfrm>
        </p:grpSpPr>
        <p:sp>
          <p:nvSpPr>
            <p:cNvPr id="11" name="object 11"/>
            <p:cNvSpPr/>
            <p:nvPr/>
          </p:nvSpPr>
          <p:spPr>
            <a:xfrm>
              <a:off x="356755" y="213842"/>
              <a:ext cx="8430260" cy="929005"/>
            </a:xfrm>
            <a:custGeom>
              <a:avLst/>
              <a:gdLst/>
              <a:ahLst/>
              <a:cxnLst/>
              <a:rect l="l" t="t" r="r" b="b"/>
              <a:pathLst>
                <a:path w="8430260" h="929005">
                  <a:moveTo>
                    <a:pt x="8274608" y="0"/>
                  </a:moveTo>
                  <a:lnTo>
                    <a:pt x="154800" y="0"/>
                  </a:lnTo>
                  <a:lnTo>
                    <a:pt x="134606" y="1338"/>
                  </a:lnTo>
                  <a:lnTo>
                    <a:pt x="95571" y="11846"/>
                  </a:lnTo>
                  <a:lnTo>
                    <a:pt x="60573" y="32039"/>
                  </a:lnTo>
                  <a:lnTo>
                    <a:pt x="32040" y="60567"/>
                  </a:lnTo>
                  <a:lnTo>
                    <a:pt x="11846" y="95566"/>
                  </a:lnTo>
                  <a:lnTo>
                    <a:pt x="1338" y="134606"/>
                  </a:lnTo>
                  <a:lnTo>
                    <a:pt x="0" y="154800"/>
                  </a:lnTo>
                  <a:lnTo>
                    <a:pt x="0" y="774001"/>
                  </a:lnTo>
                  <a:lnTo>
                    <a:pt x="5310" y="814050"/>
                  </a:lnTo>
                  <a:lnTo>
                    <a:pt x="20878" y="851395"/>
                  </a:lnTo>
                  <a:lnTo>
                    <a:pt x="45361" y="883440"/>
                  </a:lnTo>
                  <a:lnTo>
                    <a:pt x="77406" y="907923"/>
                  </a:lnTo>
                  <a:lnTo>
                    <a:pt x="114750" y="923491"/>
                  </a:lnTo>
                  <a:lnTo>
                    <a:pt x="154800" y="928801"/>
                  </a:lnTo>
                  <a:lnTo>
                    <a:pt x="8274964" y="928433"/>
                  </a:lnTo>
                  <a:lnTo>
                    <a:pt x="8315013" y="923123"/>
                  </a:lnTo>
                  <a:lnTo>
                    <a:pt x="8352358" y="907554"/>
                  </a:lnTo>
                  <a:lnTo>
                    <a:pt x="8384403" y="883073"/>
                  </a:lnTo>
                  <a:lnTo>
                    <a:pt x="8408885" y="851039"/>
                  </a:lnTo>
                  <a:lnTo>
                    <a:pt x="8424454" y="813684"/>
                  </a:lnTo>
                  <a:lnTo>
                    <a:pt x="8429764" y="773633"/>
                  </a:lnTo>
                  <a:lnTo>
                    <a:pt x="8429409" y="154800"/>
                  </a:lnTo>
                  <a:lnTo>
                    <a:pt x="8424098" y="114749"/>
                  </a:lnTo>
                  <a:lnTo>
                    <a:pt x="8408530" y="77393"/>
                  </a:lnTo>
                  <a:lnTo>
                    <a:pt x="8384047" y="45359"/>
                  </a:lnTo>
                  <a:lnTo>
                    <a:pt x="8352002" y="20878"/>
                  </a:lnTo>
                  <a:lnTo>
                    <a:pt x="8314658" y="5310"/>
                  </a:lnTo>
                  <a:lnTo>
                    <a:pt x="8274608" y="0"/>
                  </a:lnTo>
                  <a:close/>
                </a:path>
              </a:pathLst>
            </a:custGeom>
            <a:solidFill>
              <a:srgbClr val="000000">
                <a:alpha val="6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6755" y="213842"/>
              <a:ext cx="8430260" cy="929005"/>
            </a:xfrm>
            <a:custGeom>
              <a:avLst/>
              <a:gdLst/>
              <a:ahLst/>
              <a:cxnLst/>
              <a:rect l="l" t="t" r="r" b="b"/>
              <a:pathLst>
                <a:path w="8430260" h="929005">
                  <a:moveTo>
                    <a:pt x="0" y="154800"/>
                  </a:moveTo>
                  <a:lnTo>
                    <a:pt x="1338" y="134606"/>
                  </a:lnTo>
                  <a:lnTo>
                    <a:pt x="5310" y="114749"/>
                  </a:lnTo>
                  <a:lnTo>
                    <a:pt x="20878" y="77393"/>
                  </a:lnTo>
                  <a:lnTo>
                    <a:pt x="45361" y="45359"/>
                  </a:lnTo>
                  <a:lnTo>
                    <a:pt x="77406" y="20878"/>
                  </a:lnTo>
                  <a:lnTo>
                    <a:pt x="114750" y="5310"/>
                  </a:lnTo>
                  <a:lnTo>
                    <a:pt x="154800" y="0"/>
                  </a:lnTo>
                  <a:lnTo>
                    <a:pt x="8274608" y="0"/>
                  </a:lnTo>
                  <a:lnTo>
                    <a:pt x="8314658" y="5310"/>
                  </a:lnTo>
                  <a:lnTo>
                    <a:pt x="8352002" y="20878"/>
                  </a:lnTo>
                  <a:lnTo>
                    <a:pt x="8384047" y="45359"/>
                  </a:lnTo>
                  <a:lnTo>
                    <a:pt x="8408530" y="77393"/>
                  </a:lnTo>
                  <a:lnTo>
                    <a:pt x="8424098" y="114749"/>
                  </a:lnTo>
                  <a:lnTo>
                    <a:pt x="8429409" y="154800"/>
                  </a:lnTo>
                  <a:lnTo>
                    <a:pt x="8429764" y="773633"/>
                  </a:lnTo>
                  <a:lnTo>
                    <a:pt x="8428425" y="793827"/>
                  </a:lnTo>
                  <a:lnTo>
                    <a:pt x="8424454" y="813684"/>
                  </a:lnTo>
                  <a:lnTo>
                    <a:pt x="8408885" y="851039"/>
                  </a:lnTo>
                  <a:lnTo>
                    <a:pt x="8384403" y="883073"/>
                  </a:lnTo>
                  <a:lnTo>
                    <a:pt x="8352358" y="907554"/>
                  </a:lnTo>
                  <a:lnTo>
                    <a:pt x="8315013" y="923123"/>
                  </a:lnTo>
                  <a:lnTo>
                    <a:pt x="8274964" y="928433"/>
                  </a:lnTo>
                  <a:lnTo>
                    <a:pt x="154800" y="928801"/>
                  </a:lnTo>
                  <a:lnTo>
                    <a:pt x="114750" y="923491"/>
                  </a:lnTo>
                  <a:lnTo>
                    <a:pt x="77406" y="907923"/>
                  </a:lnTo>
                  <a:lnTo>
                    <a:pt x="45361" y="883440"/>
                  </a:lnTo>
                  <a:lnTo>
                    <a:pt x="20878" y="851395"/>
                  </a:lnTo>
                  <a:lnTo>
                    <a:pt x="5310" y="814050"/>
                  </a:lnTo>
                  <a:lnTo>
                    <a:pt x="0" y="774001"/>
                  </a:lnTo>
                  <a:lnTo>
                    <a:pt x="0" y="154800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6755" y="213842"/>
              <a:ext cx="8430260" cy="929005"/>
            </a:xfrm>
            <a:custGeom>
              <a:avLst/>
              <a:gdLst/>
              <a:ahLst/>
              <a:cxnLst/>
              <a:rect l="l" t="t" r="r" b="b"/>
              <a:pathLst>
                <a:path w="8430260" h="929005">
                  <a:moveTo>
                    <a:pt x="8274608" y="0"/>
                  </a:moveTo>
                  <a:lnTo>
                    <a:pt x="154800" y="0"/>
                  </a:lnTo>
                  <a:lnTo>
                    <a:pt x="134606" y="1338"/>
                  </a:lnTo>
                  <a:lnTo>
                    <a:pt x="95571" y="11846"/>
                  </a:lnTo>
                  <a:lnTo>
                    <a:pt x="60573" y="32039"/>
                  </a:lnTo>
                  <a:lnTo>
                    <a:pt x="32040" y="60567"/>
                  </a:lnTo>
                  <a:lnTo>
                    <a:pt x="11846" y="95566"/>
                  </a:lnTo>
                  <a:lnTo>
                    <a:pt x="1338" y="134606"/>
                  </a:lnTo>
                  <a:lnTo>
                    <a:pt x="0" y="154800"/>
                  </a:lnTo>
                  <a:lnTo>
                    <a:pt x="0" y="774001"/>
                  </a:lnTo>
                  <a:lnTo>
                    <a:pt x="5310" y="814050"/>
                  </a:lnTo>
                  <a:lnTo>
                    <a:pt x="20878" y="851395"/>
                  </a:lnTo>
                  <a:lnTo>
                    <a:pt x="45361" y="883440"/>
                  </a:lnTo>
                  <a:lnTo>
                    <a:pt x="77406" y="907923"/>
                  </a:lnTo>
                  <a:lnTo>
                    <a:pt x="114750" y="923491"/>
                  </a:lnTo>
                  <a:lnTo>
                    <a:pt x="154800" y="928801"/>
                  </a:lnTo>
                  <a:lnTo>
                    <a:pt x="8274964" y="928433"/>
                  </a:lnTo>
                  <a:lnTo>
                    <a:pt x="8315013" y="923123"/>
                  </a:lnTo>
                  <a:lnTo>
                    <a:pt x="8352358" y="907554"/>
                  </a:lnTo>
                  <a:lnTo>
                    <a:pt x="8384403" y="883073"/>
                  </a:lnTo>
                  <a:lnTo>
                    <a:pt x="8408885" y="851039"/>
                  </a:lnTo>
                  <a:lnTo>
                    <a:pt x="8424454" y="813684"/>
                  </a:lnTo>
                  <a:lnTo>
                    <a:pt x="8429764" y="773633"/>
                  </a:lnTo>
                  <a:lnTo>
                    <a:pt x="8429409" y="154800"/>
                  </a:lnTo>
                  <a:lnTo>
                    <a:pt x="8424098" y="114749"/>
                  </a:lnTo>
                  <a:lnTo>
                    <a:pt x="8408530" y="77393"/>
                  </a:lnTo>
                  <a:lnTo>
                    <a:pt x="8384047" y="45359"/>
                  </a:lnTo>
                  <a:lnTo>
                    <a:pt x="8352002" y="20878"/>
                  </a:lnTo>
                  <a:lnTo>
                    <a:pt x="8314658" y="5310"/>
                  </a:lnTo>
                  <a:lnTo>
                    <a:pt x="8274608" y="0"/>
                  </a:lnTo>
                  <a:close/>
                </a:path>
              </a:pathLst>
            </a:custGeom>
            <a:solidFill>
              <a:srgbClr val="DBE5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6755" y="213842"/>
              <a:ext cx="8430260" cy="929005"/>
            </a:xfrm>
            <a:custGeom>
              <a:avLst/>
              <a:gdLst/>
              <a:ahLst/>
              <a:cxnLst/>
              <a:rect l="l" t="t" r="r" b="b"/>
              <a:pathLst>
                <a:path w="8430260" h="929005">
                  <a:moveTo>
                    <a:pt x="0" y="154800"/>
                  </a:moveTo>
                  <a:lnTo>
                    <a:pt x="1338" y="134606"/>
                  </a:lnTo>
                  <a:lnTo>
                    <a:pt x="5310" y="114749"/>
                  </a:lnTo>
                  <a:lnTo>
                    <a:pt x="20878" y="77393"/>
                  </a:lnTo>
                  <a:lnTo>
                    <a:pt x="45361" y="45359"/>
                  </a:lnTo>
                  <a:lnTo>
                    <a:pt x="77406" y="20878"/>
                  </a:lnTo>
                  <a:lnTo>
                    <a:pt x="114750" y="5310"/>
                  </a:lnTo>
                  <a:lnTo>
                    <a:pt x="154800" y="0"/>
                  </a:lnTo>
                  <a:lnTo>
                    <a:pt x="8274608" y="0"/>
                  </a:lnTo>
                  <a:lnTo>
                    <a:pt x="8314658" y="5310"/>
                  </a:lnTo>
                  <a:lnTo>
                    <a:pt x="8352002" y="20878"/>
                  </a:lnTo>
                  <a:lnTo>
                    <a:pt x="8384047" y="45359"/>
                  </a:lnTo>
                  <a:lnTo>
                    <a:pt x="8408530" y="77393"/>
                  </a:lnTo>
                  <a:lnTo>
                    <a:pt x="8424098" y="114749"/>
                  </a:lnTo>
                  <a:lnTo>
                    <a:pt x="8429409" y="154800"/>
                  </a:lnTo>
                  <a:lnTo>
                    <a:pt x="8429764" y="773633"/>
                  </a:lnTo>
                  <a:lnTo>
                    <a:pt x="8428425" y="793827"/>
                  </a:lnTo>
                  <a:lnTo>
                    <a:pt x="8424454" y="813684"/>
                  </a:lnTo>
                  <a:lnTo>
                    <a:pt x="8408885" y="851039"/>
                  </a:lnTo>
                  <a:lnTo>
                    <a:pt x="8384403" y="883073"/>
                  </a:lnTo>
                  <a:lnTo>
                    <a:pt x="8352358" y="907554"/>
                  </a:lnTo>
                  <a:lnTo>
                    <a:pt x="8315013" y="923123"/>
                  </a:lnTo>
                  <a:lnTo>
                    <a:pt x="8274964" y="928433"/>
                  </a:lnTo>
                  <a:lnTo>
                    <a:pt x="154800" y="928801"/>
                  </a:lnTo>
                  <a:lnTo>
                    <a:pt x="114750" y="923491"/>
                  </a:lnTo>
                  <a:lnTo>
                    <a:pt x="77406" y="907923"/>
                  </a:lnTo>
                  <a:lnTo>
                    <a:pt x="45361" y="883440"/>
                  </a:lnTo>
                  <a:lnTo>
                    <a:pt x="20878" y="851395"/>
                  </a:lnTo>
                  <a:lnTo>
                    <a:pt x="5310" y="814050"/>
                  </a:lnTo>
                  <a:lnTo>
                    <a:pt x="0" y="774001"/>
                  </a:lnTo>
                  <a:lnTo>
                    <a:pt x="0" y="154800"/>
                  </a:lnTo>
                  <a:close/>
                </a:path>
              </a:pathLst>
            </a:custGeom>
            <a:ln w="6479">
              <a:solidFill>
                <a:srgbClr val="45A9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619173" y="360616"/>
            <a:ext cx="59010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"Горячие</a:t>
            </a:r>
            <a:r>
              <a:rPr spc="-20" dirty="0"/>
              <a:t> точки"</a:t>
            </a:r>
            <a:r>
              <a:rPr spc="-25" dirty="0"/>
              <a:t> </a:t>
            </a:r>
            <a:r>
              <a:rPr spc="-10" dirty="0"/>
              <a:t>травли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1246</Words>
  <Application>Microsoft Office PowerPoint</Application>
  <PresentationFormat>Экран (4:3)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Методы выявления, прекращения и  профилактики буллинга в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"Горячие точки" травли</vt:lpstr>
      <vt:lpstr>Как выявить травлю (буллинг) -  признаки жертвы</vt:lpstr>
      <vt:lpstr>ЧТО ДЕЛАТЬ: три уровня работы</vt:lpstr>
      <vt:lpstr>ЭТО НЕ РАБОТАЕТ!</vt:lpstr>
      <vt:lpstr>Методы работы:  Команда связей</vt:lpstr>
      <vt:lpstr>Методы работы:  Метод Фарста</vt:lpstr>
      <vt:lpstr>Второй шаг</vt:lpstr>
      <vt:lpstr>Опросник для беседы</vt:lpstr>
      <vt:lpstr>Метод "Правила школы"</vt:lpstr>
      <vt:lpstr>Детский коллектив, сформированный  спонтанно</vt:lpstr>
      <vt:lpstr>Детский коллектив, сформированный  классным руководителем</vt:lpstr>
      <vt:lpstr>4 мая - международный день  противодействия травле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5</cp:revision>
  <cp:lastPrinted>2021-09-23T05:14:54Z</cp:lastPrinted>
  <dcterms:created xsi:type="dcterms:W3CDTF">2021-09-23T04:17:53Z</dcterms:created>
  <dcterms:modified xsi:type="dcterms:W3CDTF">2021-09-23T05:19:34Z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2021-03-25T00:00:00Z</vt:filetime>
  </property>
  <property fmtid="{D5CDD505-2E9C-101B-9397-08002B2CF9AE}" pid="3" name="Creator">
    <vt:lpwstr>Impress</vt:lpwstr>
  </property>
  <property fmtid="{D5CDD505-2E9C-101B-9397-08002B2CF9AE}" pid="4" name="LastSaved">
    <vt:filetime>2021-09-23T00:00:00Z</vt:filetime>
  </property>
</Properties>
</file>