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65" r:id="rId3"/>
    <p:sldId id="258" r:id="rId4"/>
    <p:sldId id="259" r:id="rId5"/>
    <p:sldId id="260" r:id="rId6"/>
    <p:sldId id="261" r:id="rId7"/>
    <p:sldId id="262" r:id="rId8"/>
    <p:sldId id="264" r:id="rId9"/>
    <p:sldId id="266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91B147FA-E980-4BFB-BE7F-AA3A0550F606}" type="datetimeFigureOut">
              <a:rPr lang="ru-RU" smtClean="0"/>
              <a:pPr/>
              <a:t>25.11.2011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65249726-E8E7-4702-920B-23969CFD46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1B147FA-E980-4BFB-BE7F-AA3A0550F606}" type="datetimeFigureOut">
              <a:rPr lang="ru-RU" smtClean="0"/>
              <a:pPr/>
              <a:t>25.11.2011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5249726-E8E7-4702-920B-23969CFD46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91B147FA-E980-4BFB-BE7F-AA3A0550F606}" type="datetimeFigureOut">
              <a:rPr lang="ru-RU" smtClean="0"/>
              <a:pPr/>
              <a:t>25.11.2011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65249726-E8E7-4702-920B-23969CFD46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1B147FA-E980-4BFB-BE7F-AA3A0550F606}" type="datetimeFigureOut">
              <a:rPr lang="ru-RU" smtClean="0"/>
              <a:pPr/>
              <a:t>25.11.2011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5249726-E8E7-4702-920B-23969CFD46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1B147FA-E980-4BFB-BE7F-AA3A0550F606}" type="datetimeFigureOut">
              <a:rPr lang="ru-RU" smtClean="0"/>
              <a:pPr/>
              <a:t>25.11.2011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5249726-E8E7-4702-920B-23969CFD46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1B147FA-E980-4BFB-BE7F-AA3A0550F606}" type="datetimeFigureOut">
              <a:rPr lang="ru-RU" smtClean="0"/>
              <a:pPr/>
              <a:t>25.11.2011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5249726-E8E7-4702-920B-23969CFD46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91B147FA-E980-4BFB-BE7F-AA3A0550F606}" type="datetimeFigureOut">
              <a:rPr lang="ru-RU" smtClean="0"/>
              <a:pPr/>
              <a:t>25.11.2011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5249726-E8E7-4702-920B-23969CFD46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1B147FA-E980-4BFB-BE7F-AA3A0550F606}" type="datetimeFigureOut">
              <a:rPr lang="ru-RU" smtClean="0"/>
              <a:pPr/>
              <a:t>25.11.2011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5249726-E8E7-4702-920B-23969CFD46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1B147FA-E980-4BFB-BE7F-AA3A0550F606}" type="datetimeFigureOut">
              <a:rPr lang="ru-RU" smtClean="0"/>
              <a:pPr/>
              <a:t>25.11.2011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5249726-E8E7-4702-920B-23969CFD46A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1B147FA-E980-4BFB-BE7F-AA3A0550F606}" type="datetimeFigureOut">
              <a:rPr lang="ru-RU" smtClean="0"/>
              <a:pPr/>
              <a:t>25.11.2011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5249726-E8E7-4702-920B-23969CFD46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91B147FA-E980-4BFB-BE7F-AA3A0550F606}" type="datetimeFigureOut">
              <a:rPr lang="ru-RU" smtClean="0"/>
              <a:pPr/>
              <a:t>25.11.2011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65249726-E8E7-4702-920B-23969CFD46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91B147FA-E980-4BFB-BE7F-AA3A0550F606}" type="datetimeFigureOut">
              <a:rPr lang="ru-RU" smtClean="0"/>
              <a:pPr/>
              <a:t>25.11.2011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65249726-E8E7-4702-920B-23969CFD46A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22376" y="1857364"/>
            <a:ext cx="7207210" cy="121444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Основные устройства персонального компьютера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71538" y="5786454"/>
            <a:ext cx="7423238" cy="456052"/>
          </a:xfrm>
        </p:spPr>
        <p:txBody>
          <a:bodyPr>
            <a:normAutofit/>
          </a:bodyPr>
          <a:lstStyle/>
          <a:p>
            <a:r>
              <a:rPr lang="ru-RU" dirty="0" smtClean="0"/>
              <a:t>Разработала: </a:t>
            </a:r>
            <a:r>
              <a:rPr lang="ru-RU" dirty="0" err="1" smtClean="0"/>
              <a:t>Пассар</a:t>
            </a:r>
            <a:r>
              <a:rPr lang="ru-RU" dirty="0" smtClean="0"/>
              <a:t> Варвара Васильевна</a:t>
            </a:r>
            <a:endParaRPr lang="ru-RU" dirty="0"/>
          </a:p>
        </p:txBody>
      </p:sp>
    </p:spTree>
  </p:cSld>
  <p:clrMapOvr>
    <a:masterClrMapping/>
  </p:clrMapOvr>
  <p:transition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642918"/>
            <a:ext cx="1714512" cy="50006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ЦЕЛЬ: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142984"/>
            <a:ext cx="8143932" cy="492922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1600" dirty="0" smtClean="0"/>
              <a:t>Закрепить и обобщить знания об основных устройствах компьютера</a:t>
            </a:r>
          </a:p>
          <a:p>
            <a:pPr>
              <a:buNone/>
            </a:pPr>
            <a:endParaRPr lang="ru-RU" sz="1600" dirty="0" smtClean="0"/>
          </a:p>
          <a:p>
            <a:pPr>
              <a:buNone/>
            </a:pPr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</a:rPr>
              <a:t>Задачи:</a:t>
            </a:r>
            <a:endParaRPr lang="ru-RU" sz="16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>
              <a:buNone/>
            </a:pPr>
            <a:r>
              <a:rPr lang="ru-RU" sz="1600" i="1" dirty="0" smtClean="0">
                <a:solidFill>
                  <a:schemeClr val="accent4">
                    <a:lumMod val="50000"/>
                  </a:schemeClr>
                </a:solidFill>
              </a:rPr>
              <a:t>Образовательная:</a:t>
            </a:r>
            <a:endParaRPr lang="ru-RU" sz="1600" dirty="0" smtClean="0">
              <a:solidFill>
                <a:schemeClr val="accent4">
                  <a:lumMod val="50000"/>
                </a:schemeClr>
              </a:solidFill>
            </a:endParaRPr>
          </a:p>
          <a:p>
            <a:pPr>
              <a:buNone/>
            </a:pPr>
            <a:r>
              <a:rPr lang="ru-RU" sz="1600" dirty="0" smtClean="0"/>
              <a:t>1. Углубить знания об устройстве компьютера;</a:t>
            </a:r>
          </a:p>
          <a:p>
            <a:pPr>
              <a:buNone/>
            </a:pPr>
            <a:r>
              <a:rPr lang="ru-RU" sz="1600" dirty="0" smtClean="0"/>
              <a:t>2. Познакомить с  понятием основные и дополнительные устройства компьютера;</a:t>
            </a:r>
          </a:p>
          <a:p>
            <a:pPr>
              <a:buNone/>
            </a:pPr>
            <a:r>
              <a:rPr lang="ru-RU" sz="1600" dirty="0" smtClean="0"/>
              <a:t>3. Проверить способность к творческому мышлению и самостоятельной деятельности.</a:t>
            </a:r>
          </a:p>
          <a:p>
            <a:pPr>
              <a:buNone/>
            </a:pPr>
            <a:endParaRPr lang="ru-RU" sz="1600" dirty="0" smtClean="0"/>
          </a:p>
          <a:p>
            <a:pPr>
              <a:buNone/>
            </a:pPr>
            <a:r>
              <a:rPr lang="ru-RU" sz="1600" i="1" dirty="0" smtClean="0">
                <a:solidFill>
                  <a:srgbClr val="002060"/>
                </a:solidFill>
              </a:rPr>
              <a:t>Развивающая: </a:t>
            </a:r>
            <a:endParaRPr lang="ru-RU" sz="1600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ru-RU" sz="1600" dirty="0" smtClean="0"/>
              <a:t>1. Вовлечь в активную мыслительную деятельность;</a:t>
            </a:r>
          </a:p>
          <a:p>
            <a:pPr>
              <a:buNone/>
            </a:pPr>
            <a:r>
              <a:rPr lang="ru-RU" sz="1600" dirty="0" smtClean="0"/>
              <a:t>2. Развивать познавательный интерес, творческую активность учащихся; </a:t>
            </a:r>
          </a:p>
          <a:p>
            <a:pPr>
              <a:buNone/>
            </a:pPr>
            <a:endParaRPr lang="ru-RU" sz="1600" dirty="0" smtClean="0"/>
          </a:p>
          <a:p>
            <a:pPr>
              <a:buNone/>
            </a:pPr>
            <a:r>
              <a:rPr lang="ru-RU" sz="1600" i="1" dirty="0" smtClean="0">
                <a:solidFill>
                  <a:schemeClr val="accent2">
                    <a:lumMod val="75000"/>
                  </a:schemeClr>
                </a:solidFill>
              </a:rPr>
              <a:t>Воспитательная:</a:t>
            </a:r>
            <a:endParaRPr lang="ru-RU" sz="1600" dirty="0" smtClean="0">
              <a:solidFill>
                <a:schemeClr val="accent2">
                  <a:lumMod val="75000"/>
                </a:schemeClr>
              </a:solidFill>
            </a:endParaRPr>
          </a:p>
          <a:p>
            <a:pPr>
              <a:buNone/>
            </a:pPr>
            <a:r>
              <a:rPr lang="ru-RU" sz="1600" dirty="0" smtClean="0"/>
              <a:t>Воспитывать интерес к предмету, аккуратность, внимательность, дисциплинированность. </a:t>
            </a:r>
            <a:endParaRPr lang="ru-RU" sz="1600" dirty="0"/>
          </a:p>
        </p:txBody>
      </p:sp>
    </p:spTree>
  </p:cSld>
  <p:clrMapOvr>
    <a:masterClrMapping/>
  </p:clrMapOvr>
  <p:transition advTm="14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Варвара\Desktop\1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/>
          <a:stretch>
            <a:fillRect/>
          </a:stretch>
        </p:blipFill>
        <p:spPr bwMode="auto">
          <a:xfrm>
            <a:off x="500034" y="1714488"/>
            <a:ext cx="2554623" cy="2571768"/>
          </a:xfrm>
          <a:prstGeom prst="rect">
            <a:avLst/>
          </a:prstGeom>
          <a:noFill/>
        </p:spPr>
      </p:pic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2786049" y="1804966"/>
            <a:ext cx="5786479" cy="3981488"/>
          </a:xfrm>
        </p:spPr>
        <p:txBody>
          <a:bodyPr>
            <a:normAutofit/>
          </a:bodyPr>
          <a:lstStyle/>
          <a:p>
            <a:r>
              <a:rPr lang="ru-RU" dirty="0" smtClean="0"/>
              <a:t>В системном блоке размещены следующие компоненты компьютера: системная (материнская) плата с микропроцессором, внутренней памятью (ОЗУ и ПЗУ) и контроллерами, накопители для магнитных и оптических дисков, блок питания.</a:t>
            </a:r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428728" y="357166"/>
            <a:ext cx="5405028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4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Системный блок</a:t>
            </a:r>
            <a:endParaRPr lang="ru-RU" sz="4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</p:cSld>
  <p:clrMapOvr>
    <a:masterClrMapping/>
  </p:clrMapOvr>
  <p:transition advTm="10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Варвара\Desktop\6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14348" y="1571612"/>
            <a:ext cx="2071702" cy="2071702"/>
          </a:xfrm>
          <a:prstGeom prst="rect">
            <a:avLst/>
          </a:prstGeom>
          <a:noFill/>
          <a:ln>
            <a:solidFill>
              <a:schemeClr val="accent1">
                <a:lumMod val="50000"/>
              </a:schemeClr>
            </a:solidFill>
          </a:ln>
        </p:spPr>
      </p:pic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2571736" y="1447800"/>
            <a:ext cx="5940915" cy="4552968"/>
          </a:xfrm>
        </p:spPr>
        <p:txBody>
          <a:bodyPr>
            <a:normAutofit/>
          </a:bodyPr>
          <a:lstStyle/>
          <a:p>
            <a:r>
              <a:rPr lang="ru-RU" dirty="0" smtClean="0"/>
              <a:t>Электронный модуль, в котором размещены следующие компоненты: микропроцессор (основной элемент компьютера, выполняющий операции обработки информации и управляющий работой компьютера), внутренняя память (ОЗУ и ПЗУ), информационная магистраль (общая шина).</a:t>
            </a:r>
          </a:p>
          <a:p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00166" y="3357562"/>
            <a:ext cx="1238250" cy="990600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  <a:effectLst/>
        </p:spPr>
      </p:pic>
      <p:sp>
        <p:nvSpPr>
          <p:cNvPr id="7" name="Прямоугольник 6"/>
          <p:cNvSpPr/>
          <p:nvPr/>
        </p:nvSpPr>
        <p:spPr>
          <a:xfrm>
            <a:off x="857224" y="500042"/>
            <a:ext cx="7778024" cy="1077218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Системная (материнская) плата</a:t>
            </a:r>
            <a:endParaRPr lang="ru-RU" sz="32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 advTm="10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2" dur="1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23" dur="1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4" dur="1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1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32" dur="1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33" dur="1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4" dur="1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1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3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3214678" y="571480"/>
            <a:ext cx="3931920" cy="792162"/>
          </a:xfrm>
          <a:effectLst>
            <a:glow rad="139700">
              <a:schemeClr val="accent5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/>
          <a:lstStyle/>
          <a:p>
            <a:pPr marL="0" lvl="8" indent="0">
              <a:spcBef>
                <a:spcPts val="250"/>
              </a:spcBef>
              <a:buClr>
                <a:schemeClr val="accent1"/>
              </a:buClr>
              <a:buSzPct val="80000"/>
              <a:buNone/>
            </a:pPr>
            <a:r>
              <a:rPr lang="ru-RU" sz="2400" b="1" dirty="0" smtClean="0">
                <a:solidFill>
                  <a:schemeClr val="accent3">
                    <a:lumMod val="75000"/>
                  </a:schemeClr>
                </a:solidFill>
              </a:rPr>
              <a:t>Монитор (дисплей)</a:t>
            </a:r>
          </a:p>
        </p:txBody>
      </p:sp>
      <p:pic>
        <p:nvPicPr>
          <p:cNvPr id="7" name="Picture 3" descr="C:\Users\Варвара\Desktop\2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857224" y="1142984"/>
            <a:ext cx="1928826" cy="1928826"/>
          </a:xfrm>
          <a:prstGeom prst="rect">
            <a:avLst/>
          </a:prstGeom>
          <a:noFill/>
          <a:ln>
            <a:solidFill>
              <a:schemeClr val="accent3">
                <a:lumMod val="75000"/>
              </a:schemeClr>
            </a:solidFill>
          </a:ln>
        </p:spPr>
      </p:pic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286116" y="1447800"/>
            <a:ext cx="5297973" cy="4195778"/>
          </a:xfrm>
        </p:spPr>
        <p:txBody>
          <a:bodyPr>
            <a:normAutofit/>
          </a:bodyPr>
          <a:lstStyle/>
          <a:p>
            <a:r>
              <a:rPr lang="ru-RU" dirty="0" smtClean="0"/>
              <a:t>Устройство для отображения текстовой и графической информации. Современные мониторы различаются по следующим параметрам: размер экрана (от 14 до 29 дюймов), разрешающая способность (от 800 </a:t>
            </a:r>
            <a:r>
              <a:rPr lang="ru-RU" dirty="0" err="1" smtClean="0"/>
              <a:t>х</a:t>
            </a:r>
            <a:r>
              <a:rPr lang="ru-RU" dirty="0" smtClean="0"/>
              <a:t> 600 до 2048 </a:t>
            </a:r>
            <a:r>
              <a:rPr lang="ru-RU" dirty="0" err="1" smtClean="0"/>
              <a:t>х</a:t>
            </a:r>
            <a:r>
              <a:rPr lang="ru-RU" dirty="0" smtClean="0"/>
              <a:t> 1536 точек), тип монитора (электронно-лучевой, жидкокристаллический, </a:t>
            </a:r>
            <a:r>
              <a:rPr lang="ru-RU" dirty="0" err="1" smtClean="0"/>
              <a:t>газоплазменный</a:t>
            </a:r>
            <a:r>
              <a:rPr lang="ru-RU" dirty="0" smtClean="0"/>
              <a:t> и т. п.</a:t>
            </a:r>
          </a:p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00958" y="5214950"/>
            <a:ext cx="1104900" cy="1104900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ransition advTm="10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4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5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6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7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100000" y="100000"/>
                                      <p:to x="100000" y="5000"/>
                                    </p:animScale>
                                    <p:animScale>
                                      <p:cBhvr>
                                        <p:cTn id="2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100000" y="5000"/>
                                      <p:to x="120000" y="150000"/>
                                    </p:animScale>
                                    <p:animScale>
                                      <p:cBhvr>
                                        <p:cTn id="21" dur="60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2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14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3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24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5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27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from x="100000" y="100000"/>
                                      <p:to x="100000" y="5000"/>
                                    </p:animScale>
                                    <p:animScale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from x="100000" y="5000"/>
                                      <p:to x="120000" y="150000"/>
                                    </p:animScale>
                                    <p:animScale>
                                      <p:cBhvr>
                                        <p:cTn id="29" dur="60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2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6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4" descr="C:\Users\Варвара\Desktop\3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 rot="266501">
            <a:off x="642910" y="1142983"/>
            <a:ext cx="2143140" cy="1157296"/>
          </a:xfrm>
          <a:prstGeom prst="rect">
            <a:avLst/>
          </a:prstGeom>
          <a:noFill/>
          <a:ln>
            <a:solidFill>
              <a:schemeClr val="accent3">
                <a:lumMod val="75000"/>
              </a:schemeClr>
            </a:solidFill>
          </a:ln>
        </p:spPr>
      </p:pic>
      <p:sp>
        <p:nvSpPr>
          <p:cNvPr id="9" name="Содержимое 8"/>
          <p:cNvSpPr>
            <a:spLocks noGrp="1"/>
          </p:cNvSpPr>
          <p:nvPr>
            <p:ph sz="half" idx="2"/>
          </p:nvPr>
        </p:nvSpPr>
        <p:spPr>
          <a:xfrm>
            <a:off x="2428860" y="530352"/>
            <a:ext cx="6258420" cy="454172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4400" b="1" dirty="0" smtClean="0">
                <a:solidFill>
                  <a:srgbClr val="002060"/>
                </a:solidFill>
                <a:latin typeface="Monotype Corsiva" pitchFamily="66" charset="0"/>
              </a:rPr>
              <a:t>Клавиатура</a:t>
            </a:r>
          </a:p>
          <a:p>
            <a:pPr algn="ctr">
              <a:buNone/>
            </a:pPr>
            <a:r>
              <a:rPr lang="ru-RU" dirty="0" smtClean="0"/>
              <a:t>Устройство для ввода информации и управления работой программ. Различаются количеством и расположением клавиш, формой (обычные, эргономические, складные), типом контактной группы и т. п..</a:t>
            </a:r>
          </a:p>
          <a:p>
            <a:pPr algn="ctr"/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763147">
            <a:off x="921785" y="2337657"/>
            <a:ext cx="1928826" cy="1450357"/>
          </a:xfrm>
          <a:prstGeom prst="rect">
            <a:avLst/>
          </a:prstGeom>
          <a:noFill/>
          <a:ln w="9525">
            <a:solidFill>
              <a:srgbClr val="00B050"/>
            </a:solidFill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640556">
            <a:off x="7143768" y="4643446"/>
            <a:ext cx="1181100" cy="88582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>
            <a:solidFill>
              <a:schemeClr val="accent2">
                <a:lumMod val="50000"/>
              </a:schemeClr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ransition advTm="10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 descr="C:\Users\Варвара\Desktop\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857224" y="1714488"/>
            <a:ext cx="1571636" cy="1571636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2285984" y="1357298"/>
            <a:ext cx="5972668" cy="447028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Устройство для ввода управляющей информации (может также дублировать клавиши клавиатуры). Различаются по количеству клавиш, наличию скроллинга, форме, способу передачи движения (механические, оптические).</a:t>
            </a:r>
          </a:p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29520" y="857232"/>
            <a:ext cx="1143000" cy="914400"/>
          </a:xfrm>
          <a:prstGeom prst="rect">
            <a:avLst/>
          </a:prstGeom>
          <a:noFill/>
          <a:ln w="9525">
            <a:solidFill>
              <a:srgbClr val="92D050"/>
            </a:solidFill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929454" y="4786322"/>
            <a:ext cx="1238250" cy="723900"/>
          </a:xfrm>
          <a:prstGeom prst="rect">
            <a:avLst/>
          </a:prstGeom>
          <a:noFill/>
          <a:ln w="9525">
            <a:solidFill>
              <a:schemeClr val="accent5">
                <a:lumMod val="75000"/>
              </a:schemeClr>
            </a:solidFill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26904">
            <a:off x="590655" y="2876678"/>
            <a:ext cx="1285875" cy="1285875"/>
          </a:xfrm>
          <a:prstGeom prst="rect">
            <a:avLst/>
          </a:prstGeom>
          <a:noFill/>
          <a:ln w="9525">
            <a:solidFill>
              <a:schemeClr val="accent3">
                <a:lumMod val="60000"/>
                <a:lumOff val="40000"/>
              </a:schemeClr>
            </a:solidFill>
            <a:miter lim="800000"/>
            <a:headEnd/>
            <a:tailEnd/>
          </a:ln>
          <a:effectLst/>
        </p:spPr>
      </p:pic>
      <p:sp>
        <p:nvSpPr>
          <p:cNvPr id="7" name="Прямоугольник 6"/>
          <p:cNvSpPr/>
          <p:nvPr/>
        </p:nvSpPr>
        <p:spPr>
          <a:xfrm>
            <a:off x="1142976" y="714356"/>
            <a:ext cx="490711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Манипулятор мышь</a:t>
            </a:r>
          </a:p>
        </p:txBody>
      </p:sp>
    </p:spTree>
  </p:cSld>
  <p:clrMapOvr>
    <a:masterClrMapping/>
  </p:clrMapOvr>
  <p:transition advTm="10000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Варвара\Desktop\hp-photosmart-premium-with-touchsmart-web-20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7" y="1500174"/>
            <a:ext cx="2368393" cy="1643073"/>
          </a:xfrm>
          <a:prstGeom prst="rect">
            <a:avLst/>
          </a:prstGeom>
          <a:noFill/>
          <a:ln>
            <a:solidFill>
              <a:schemeClr val="accent1">
                <a:lumMod val="40000"/>
                <a:lumOff val="60000"/>
              </a:schemeClr>
            </a:solidFill>
          </a:ln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500430" y="1214422"/>
            <a:ext cx="4289110" cy="453199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Принтеры служат для вывода документов на бумагу. В современном офисе чаще всего используют лазерные принтеры. Лазерный принтер позволяет печатать до 10 страниц в минуту, обеспечивая высокое качество печати. Струйные принтеры работают медленнее, качество печати на них ниже. В то же время, струйные принтеры обеспечивают сравнительно недорогую многоцветную печать. Матричные принтеры в современных офисах практически не используются.</a:t>
            </a:r>
          </a:p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43834" y="1071546"/>
            <a:ext cx="1162050" cy="942975"/>
          </a:xfrm>
          <a:prstGeom prst="rect">
            <a:avLst/>
          </a:prstGeom>
          <a:noFill/>
          <a:ln w="9525">
            <a:solidFill>
              <a:schemeClr val="tx2">
                <a:lumMod val="75000"/>
                <a:lumOff val="25000"/>
              </a:schemeClr>
            </a:solidFill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57884" y="5286388"/>
            <a:ext cx="1285875" cy="819150"/>
          </a:xfrm>
          <a:prstGeom prst="rect">
            <a:avLst/>
          </a:prstGeom>
          <a:noFill/>
          <a:ln w="9525">
            <a:solidFill>
              <a:schemeClr val="accent2">
                <a:lumMod val="75000"/>
              </a:schemeClr>
            </a:solidFill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20922380">
            <a:off x="1619885" y="3053461"/>
            <a:ext cx="2143140" cy="1434521"/>
          </a:xfrm>
          <a:prstGeom prst="rect">
            <a:avLst/>
          </a:prstGeom>
          <a:noFill/>
          <a:ln w="9525">
            <a:solidFill>
              <a:schemeClr val="accent3">
                <a:lumMod val="60000"/>
                <a:lumOff val="40000"/>
              </a:schemeClr>
            </a:solidFill>
            <a:miter lim="800000"/>
            <a:headEnd/>
            <a:tailEnd/>
          </a:ln>
          <a:effectLst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566460">
            <a:off x="711229" y="4140260"/>
            <a:ext cx="1857388" cy="1857388"/>
          </a:xfrm>
          <a:prstGeom prst="rect">
            <a:avLst/>
          </a:prstGeom>
          <a:noFill/>
          <a:ln w="9525">
            <a:solidFill>
              <a:srgbClr val="00B050"/>
            </a:solidFill>
            <a:miter lim="800000"/>
            <a:headEnd/>
            <a:tailEnd/>
          </a:ln>
          <a:effectLst/>
        </p:spPr>
      </p:pic>
      <p:sp>
        <p:nvSpPr>
          <p:cNvPr id="9" name="Прямоугольник 8"/>
          <p:cNvSpPr/>
          <p:nvPr/>
        </p:nvSpPr>
        <p:spPr>
          <a:xfrm>
            <a:off x="2500298" y="285728"/>
            <a:ext cx="410529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5400" b="1" spc="200" dirty="0" smtClean="0">
                <a:ln w="29210">
                  <a:solidFill>
                    <a:srgbClr val="1B587C">
                      <a:tint val="10000"/>
                    </a:srgbClr>
                  </a:solidFill>
                </a:ln>
                <a:solidFill>
                  <a:srgbClr val="1B587C">
                    <a:satMod val="200000"/>
                    <a:alpha val="50000"/>
                  </a:srgb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принтер</a:t>
            </a:r>
            <a:endParaRPr lang="ru-RU" sz="5400" b="1" spc="200" dirty="0">
              <a:ln w="29210">
                <a:solidFill>
                  <a:srgbClr val="1B587C">
                    <a:tint val="10000"/>
                  </a:srgbClr>
                </a:solidFill>
              </a:ln>
              <a:solidFill>
                <a:srgbClr val="1B587C">
                  <a:satMod val="200000"/>
                  <a:alpha val="50000"/>
                </a:srgbClr>
              </a:solidFill>
              <a:effectLst>
                <a:innerShdw blurRad="50800" dist="50800" dir="8100000">
                  <a:srgbClr val="7D7D7D">
                    <a:alpha val="73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advTm="10000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1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4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129</TotalTime>
  <Words>350</Words>
  <Application>Microsoft Office PowerPoint</Application>
  <PresentationFormat>Экран (4:3)</PresentationFormat>
  <Paragraphs>29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Изящная</vt:lpstr>
      <vt:lpstr>Основные устройства персонального компьютера</vt:lpstr>
      <vt:lpstr>ЦЕЛЬ: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</vt:vector>
  </TitlesOfParts>
  <Company>Kraftway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Варвара</dc:creator>
  <cp:lastModifiedBy>Варвара</cp:lastModifiedBy>
  <cp:revision>14</cp:revision>
  <dcterms:created xsi:type="dcterms:W3CDTF">2011-11-24T07:12:39Z</dcterms:created>
  <dcterms:modified xsi:type="dcterms:W3CDTF">2011-11-25T10:42:36Z</dcterms:modified>
</cp:coreProperties>
</file>